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4" r:id="rId2"/>
    <p:sldMasterId id="2147483786" r:id="rId3"/>
  </p:sldMasterIdLst>
  <p:notesMasterIdLst>
    <p:notesMasterId r:id="rId25"/>
  </p:notesMasterIdLst>
  <p:sldIdLst>
    <p:sldId id="257" r:id="rId4"/>
    <p:sldId id="258" r:id="rId5"/>
    <p:sldId id="286" r:id="rId6"/>
    <p:sldId id="260" r:id="rId7"/>
    <p:sldId id="263" r:id="rId8"/>
    <p:sldId id="283" r:id="rId9"/>
    <p:sldId id="272" r:id="rId10"/>
    <p:sldId id="273" r:id="rId11"/>
    <p:sldId id="274" r:id="rId12"/>
    <p:sldId id="266" r:id="rId13"/>
    <p:sldId id="256" r:id="rId14"/>
    <p:sldId id="265" r:id="rId15"/>
    <p:sldId id="281" r:id="rId16"/>
    <p:sldId id="267" r:id="rId17"/>
    <p:sldId id="285" r:id="rId18"/>
    <p:sldId id="268" r:id="rId19"/>
    <p:sldId id="269" r:id="rId20"/>
    <p:sldId id="270" r:id="rId21"/>
    <p:sldId id="276" r:id="rId22"/>
    <p:sldId id="279" r:id="rId23"/>
    <p:sldId id="28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7676"/>
    <a:srgbClr val="3D342B"/>
    <a:srgbClr val="FFFFFF"/>
    <a:srgbClr val="CCB560"/>
    <a:srgbClr val="FFCCCC"/>
    <a:srgbClr val="051D40"/>
    <a:srgbClr val="DC73E7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DDC4F9-518F-4BC6-8A03-608473515B02}" v="454" dt="2025-06-28T07:47:04.8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8T06:53:43.6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30 11698,'20'-8'393,"1"2"-73,1 2-160,-4 2-304,-6 0-336,-12 0 55,2-4 73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7B02D-11F6-4D8C-9D60-62353A845721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07102-9FCE-42F9-A1BB-33A3C3716E8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22195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 – high performance, HS – highest possible performance, U - battery saver, X – higher clock speed, F – w/o integrated GPU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7102-9FCE-42F9-A1BB-33A3C3716E8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897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Theek</a:t>
            </a:r>
            <a:r>
              <a:rPr lang="en-US" dirty="0"/>
              <a:t>  leave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07102-9FCE-42F9-A1BB-33A3C3716E81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504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726B4-3E40-6A56-9CEA-5C4965814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6DC304-F633-2B32-4DF0-BF0DF48A95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4B5F7-345E-14F7-17C5-423219E68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D367F-4CB1-0DF1-1EAF-7146C211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77510-1836-0476-6617-C3492A869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945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FDF05-53E2-FDB1-93F5-DD273035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9F7826-F972-1D63-9F05-939F39FB8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33ED1-C364-358D-3BD0-19B0D48F5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D8677-5A44-0260-A29D-5255B00C9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6863F-D4A7-4C8A-FF07-2F4D541CB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4750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66BF51-9686-2E1C-C44C-87596EF57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71C53F-B48C-5D95-DA74-DF85ACFC1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CA365-689E-CBF6-CB6D-F24EA1BF9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17420-CE50-12BA-F256-1AAD0EDC2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392BD-F484-F98D-35C2-696CE8A1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850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6701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0095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908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095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033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8024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9509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0905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6A70-AC30-C37C-C3DE-A45F6F635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41994-7883-8061-4AC0-4814914C4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B8AA2-2747-DFD2-6ADB-3A2BECE22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331634-18D9-EAF7-16CB-039E5EF40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0B529-CB54-9B38-88E5-18B6087F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8026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92441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2652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42852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0028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6977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9629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8125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8256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9097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0372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087B6-5F13-A3C5-7A5C-7537994DA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8DBC9-E930-0622-A4A0-5C8634378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603BA-DA5F-33D6-885B-F5C8EA2B2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8828D-4965-5039-7F76-330B75EE2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CBA5F1-714A-B755-2995-6464A894C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0920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847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5038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23410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336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414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62619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6556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3960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3279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008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74E41-580D-36EF-3618-B302C69A6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8B9EC-72F5-53B7-BAF8-DA68608474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895F26-EB80-54FF-B547-A561761B6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6F499-A3A8-4CE6-18D5-CAA383564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AD6C6E-DBC5-A99C-0685-CD612019E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EA4E67-9051-FAFC-D96F-D8309D91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5115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EDF31-7F07-3D4D-21C1-8D9C40DBF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176950-D58A-2A53-A195-C8D28C3CD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05685B-D377-4AEE-9624-590670E92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25F1E-EC63-9ECA-595C-1A4D22829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402458-20B7-B282-1E8F-66054298F7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A4F85C-369E-8877-A589-831B13E5B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5A842B-8678-FB8D-72A5-73CC7FC64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08CABF-64F5-B503-66BD-7D1C6E8F9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312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4452-00C1-15CD-69F5-5EF4806F4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6785A1-96A4-E5DD-ACF4-B1DB26EEA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9ACBC-F127-65F9-6750-5303044EA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8E231-7BB6-22DE-CCDE-CCE1F6592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75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4BBF77-53B8-EA8A-57A9-6C62872F8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2F091A-EE33-77D6-C464-0A190F6E5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70F40-05FA-B96E-763C-CA4AF7810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8804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443C1-95A9-7B26-61A7-C8CA28FD2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CAB74-CAE1-6D92-1023-13AD50C51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71E72F-54A3-0778-CDD8-456570C0F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0B02E-0BA4-A2B4-5D01-11D6C909E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851881-DB7A-9AAA-FC57-A2ADE3A8D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66D54B-2031-3AE3-7C6D-F497F238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7847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A1C06-50D6-884C-13BE-CE447C0A2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363B81-8F8D-FCFD-F079-BDD67472E9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0F8A8-79DA-0DEB-4F85-4F19C4B00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0D87B1-1E15-CD4F-9C9B-4617F9EA2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D99E62-F505-2F69-8A2D-3D41ACCDC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4FEC4B-93F8-E52E-39F3-A8E4E9BAA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590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6449C8-1CE4-CE33-3754-A55320411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C988E-EC6D-8346-C6E2-A1D511B39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3B573-AE96-AFC8-3AB7-F64DEDF65F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34FFC-9D7E-BDB0-BEA9-13A7826C40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251BD-38AA-3C2B-186F-FCB20D4366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0751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0652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2D6799B-8A14-4C37-8B6B-086B3B8EDAA0}" type="datetimeFigureOut">
              <a:rPr lang="en-IN" smtClean="0"/>
              <a:t>02-07-2025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9F0724-339F-41F6-8814-DCB4AFC220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9232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9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18" Type="http://schemas.openxmlformats.org/officeDocument/2006/relationships/image" Target="../media/image60.svg"/><Relationship Id="rId26" Type="http://schemas.openxmlformats.org/officeDocument/2006/relationships/image" Target="../media/image9.svg"/><Relationship Id="rId3" Type="http://schemas.openxmlformats.org/officeDocument/2006/relationships/image" Target="../media/image45.png"/><Relationship Id="rId21" Type="http://schemas.openxmlformats.org/officeDocument/2006/relationships/image" Target="../media/image63.png"/><Relationship Id="rId7" Type="http://schemas.openxmlformats.org/officeDocument/2006/relationships/image" Target="../media/image49.png"/><Relationship Id="rId12" Type="http://schemas.openxmlformats.org/officeDocument/2006/relationships/image" Target="../media/image54.svg"/><Relationship Id="rId17" Type="http://schemas.openxmlformats.org/officeDocument/2006/relationships/image" Target="../media/image59.png"/><Relationship Id="rId25" Type="http://schemas.openxmlformats.org/officeDocument/2006/relationships/image" Target="../media/image8.png"/><Relationship Id="rId2" Type="http://schemas.openxmlformats.org/officeDocument/2006/relationships/image" Target="../media/image44.jpeg"/><Relationship Id="rId16" Type="http://schemas.openxmlformats.org/officeDocument/2006/relationships/image" Target="../media/image58.svg"/><Relationship Id="rId20" Type="http://schemas.openxmlformats.org/officeDocument/2006/relationships/image" Target="../media/image6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24" Type="http://schemas.openxmlformats.org/officeDocument/2006/relationships/image" Target="../media/image66.sv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52.svg"/><Relationship Id="rId19" Type="http://schemas.openxmlformats.org/officeDocument/2006/relationships/image" Target="../media/image61.png"/><Relationship Id="rId4" Type="http://schemas.openxmlformats.org/officeDocument/2006/relationships/image" Target="../media/image4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Relationship Id="rId22" Type="http://schemas.openxmlformats.org/officeDocument/2006/relationships/image" Target="../media/image6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svg"/><Relationship Id="rId7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0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13" Type="http://schemas.openxmlformats.org/officeDocument/2006/relationships/image" Target="../media/image85.svg"/><Relationship Id="rId18" Type="http://schemas.openxmlformats.org/officeDocument/2006/relationships/image" Target="../media/image90.png"/><Relationship Id="rId26" Type="http://schemas.openxmlformats.org/officeDocument/2006/relationships/image" Target="../media/image8.png"/><Relationship Id="rId3" Type="http://schemas.openxmlformats.org/officeDocument/2006/relationships/image" Target="../media/image75.png"/><Relationship Id="rId21" Type="http://schemas.openxmlformats.org/officeDocument/2006/relationships/image" Target="../media/image93.svg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17" Type="http://schemas.openxmlformats.org/officeDocument/2006/relationships/image" Target="../media/image89.svg"/><Relationship Id="rId25" Type="http://schemas.openxmlformats.org/officeDocument/2006/relationships/image" Target="../media/image97.svg"/><Relationship Id="rId2" Type="http://schemas.openxmlformats.org/officeDocument/2006/relationships/image" Target="../media/image74.jpe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11" Type="http://schemas.openxmlformats.org/officeDocument/2006/relationships/image" Target="../media/image83.svg"/><Relationship Id="rId24" Type="http://schemas.openxmlformats.org/officeDocument/2006/relationships/image" Target="../media/image96.png"/><Relationship Id="rId5" Type="http://schemas.openxmlformats.org/officeDocument/2006/relationships/image" Target="../media/image77.png"/><Relationship Id="rId15" Type="http://schemas.openxmlformats.org/officeDocument/2006/relationships/image" Target="../media/image87.svg"/><Relationship Id="rId23" Type="http://schemas.openxmlformats.org/officeDocument/2006/relationships/image" Target="../media/image95.svg"/><Relationship Id="rId10" Type="http://schemas.openxmlformats.org/officeDocument/2006/relationships/image" Target="../media/image82.svg"/><Relationship Id="rId19" Type="http://schemas.openxmlformats.org/officeDocument/2006/relationships/image" Target="../media/image91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4.png"/><Relationship Id="rId27" Type="http://schemas.openxmlformats.org/officeDocument/2006/relationships/image" Target="../media/image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9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9.sv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03.png"/><Relationship Id="rId4" Type="http://schemas.openxmlformats.org/officeDocument/2006/relationships/image" Target="../media/image10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jpe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8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Relationship Id="rId6" Type="http://schemas.openxmlformats.org/officeDocument/2006/relationships/customXml" Target="../ink/ink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sv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image" Target="../media/image12.jpeg"/><Relationship Id="rId16" Type="http://schemas.openxmlformats.org/officeDocument/2006/relationships/image" Target="../media/image26.sv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19" Type="http://schemas.openxmlformats.org/officeDocument/2006/relationships/image" Target="../media/image29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Relationship Id="rId14" Type="http://schemas.openxmlformats.org/officeDocument/2006/relationships/image" Target="../media/image24.svg"/><Relationship Id="rId22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42D067-2522-55F9-2D2F-69A91CA3D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5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64">
            <a:extLst>
              <a:ext uri="{FF2B5EF4-FFF2-40B4-BE49-F238E27FC236}">
                <a16:creationId xmlns:a16="http://schemas.microsoft.com/office/drawing/2014/main" id="{A4B1E917-AD9B-C0BC-E03C-03B62452098D}"/>
              </a:ext>
            </a:extLst>
          </p:cNvPr>
          <p:cNvSpPr/>
          <p:nvPr/>
        </p:nvSpPr>
        <p:spPr>
          <a:xfrm rot="1227990">
            <a:off x="-2650370" y="481612"/>
            <a:ext cx="9885078" cy="9795213"/>
          </a:xfrm>
          <a:custGeom>
            <a:avLst/>
            <a:gdLst/>
            <a:ahLst/>
            <a:cxnLst/>
            <a:rect l="l" t="t" r="r" b="b"/>
            <a:pathLst>
              <a:path w="14827617" h="14692820">
                <a:moveTo>
                  <a:pt x="0" y="0"/>
                </a:moveTo>
                <a:lnTo>
                  <a:pt x="14827616" y="0"/>
                </a:lnTo>
                <a:lnTo>
                  <a:pt x="14827616" y="14692820"/>
                </a:lnTo>
                <a:lnTo>
                  <a:pt x="0" y="14692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803408" y="1187416"/>
            <a:ext cx="5004609" cy="2661540"/>
            <a:chOff x="0" y="0"/>
            <a:chExt cx="644027" cy="3425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4027" cy="342505"/>
            </a:xfrm>
            <a:custGeom>
              <a:avLst/>
              <a:gdLst/>
              <a:ahLst/>
              <a:cxnLst/>
              <a:rect l="l" t="t" r="r" b="b"/>
              <a:pathLst>
                <a:path w="644027" h="342505">
                  <a:moveTo>
                    <a:pt x="14438" y="0"/>
                  </a:moveTo>
                  <a:lnTo>
                    <a:pt x="629589" y="0"/>
                  </a:lnTo>
                  <a:cubicBezTo>
                    <a:pt x="633418" y="0"/>
                    <a:pt x="637090" y="1521"/>
                    <a:pt x="639798" y="4229"/>
                  </a:cubicBezTo>
                  <a:cubicBezTo>
                    <a:pt x="642506" y="6937"/>
                    <a:pt x="644027" y="10609"/>
                    <a:pt x="644027" y="14438"/>
                  </a:cubicBezTo>
                  <a:lnTo>
                    <a:pt x="644027" y="328067"/>
                  </a:lnTo>
                  <a:cubicBezTo>
                    <a:pt x="644027" y="336041"/>
                    <a:pt x="637563" y="342505"/>
                    <a:pt x="629589" y="342505"/>
                  </a:cubicBezTo>
                  <a:lnTo>
                    <a:pt x="14438" y="342505"/>
                  </a:lnTo>
                  <a:cubicBezTo>
                    <a:pt x="6464" y="342505"/>
                    <a:pt x="0" y="336041"/>
                    <a:pt x="0" y="328067"/>
                  </a:cubicBezTo>
                  <a:lnTo>
                    <a:pt x="0" y="14438"/>
                  </a:lnTo>
                  <a:cubicBezTo>
                    <a:pt x="0" y="6464"/>
                    <a:pt x="6464" y="0"/>
                    <a:pt x="14438" y="0"/>
                  </a:cubicBezTo>
                  <a:close/>
                </a:path>
              </a:pathLst>
            </a:custGeom>
            <a:solidFill>
              <a:srgbClr val="A5BECC">
                <a:alpha val="4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44027" cy="3996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685159" y="-3371786"/>
            <a:ext cx="12937555" cy="4468886"/>
            <a:chOff x="0" y="0"/>
            <a:chExt cx="1250040" cy="4317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50040" cy="431788"/>
            </a:xfrm>
            <a:custGeom>
              <a:avLst/>
              <a:gdLst/>
              <a:ahLst/>
              <a:cxnLst/>
              <a:rect l="l" t="t" r="r" b="b"/>
              <a:pathLst>
                <a:path w="1250040" h="431788">
                  <a:moveTo>
                    <a:pt x="1046840" y="0"/>
                  </a:moveTo>
                  <a:cubicBezTo>
                    <a:pt x="1159064" y="0"/>
                    <a:pt x="1250040" y="96659"/>
                    <a:pt x="1250040" y="215894"/>
                  </a:cubicBezTo>
                  <a:cubicBezTo>
                    <a:pt x="1250040" y="335129"/>
                    <a:pt x="1159064" y="431788"/>
                    <a:pt x="1046840" y="431788"/>
                  </a:cubicBezTo>
                  <a:lnTo>
                    <a:pt x="203200" y="431788"/>
                  </a:lnTo>
                  <a:cubicBezTo>
                    <a:pt x="90976" y="431788"/>
                    <a:pt x="0" y="335129"/>
                    <a:pt x="0" y="215894"/>
                  </a:cubicBezTo>
                  <a:cubicBezTo>
                    <a:pt x="0" y="9665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C3E66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250040" cy="48893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548776" y="-3668820"/>
            <a:ext cx="13073938" cy="4468886"/>
            <a:chOff x="0" y="0"/>
            <a:chExt cx="1263217" cy="4317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3217" cy="431788"/>
            </a:xfrm>
            <a:custGeom>
              <a:avLst/>
              <a:gdLst/>
              <a:ahLst/>
              <a:cxnLst/>
              <a:rect l="l" t="t" r="r" b="b"/>
              <a:pathLst>
                <a:path w="1263217" h="431788">
                  <a:moveTo>
                    <a:pt x="1060017" y="0"/>
                  </a:moveTo>
                  <a:cubicBezTo>
                    <a:pt x="1172241" y="0"/>
                    <a:pt x="1263217" y="96659"/>
                    <a:pt x="1263217" y="215894"/>
                  </a:cubicBezTo>
                  <a:cubicBezTo>
                    <a:pt x="1263217" y="335129"/>
                    <a:pt x="1172241" y="431788"/>
                    <a:pt x="1060017" y="431788"/>
                  </a:cubicBezTo>
                  <a:lnTo>
                    <a:pt x="203200" y="431788"/>
                  </a:lnTo>
                  <a:cubicBezTo>
                    <a:pt x="90976" y="431788"/>
                    <a:pt x="0" y="335129"/>
                    <a:pt x="0" y="215894"/>
                  </a:cubicBezTo>
                  <a:cubicBezTo>
                    <a:pt x="0" y="9665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243A73"/>
            </a:soli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263217" cy="48893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  <a:spcBef>
                  <a:spcPct val="0"/>
                </a:spcBef>
              </a:pPr>
              <a:endParaRPr sz="12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298371" y="1498894"/>
            <a:ext cx="1019292" cy="1019292"/>
            <a:chOff x="0" y="0"/>
            <a:chExt cx="2038584" cy="203858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38584" cy="2038584"/>
            </a:xfrm>
            <a:custGeom>
              <a:avLst/>
              <a:gdLst/>
              <a:ahLst/>
              <a:cxnLst/>
              <a:rect l="l" t="t" r="r" b="b"/>
              <a:pathLst>
                <a:path w="2038584" h="2038584">
                  <a:moveTo>
                    <a:pt x="0" y="0"/>
                  </a:moveTo>
                  <a:lnTo>
                    <a:pt x="2038584" y="0"/>
                  </a:lnTo>
                  <a:lnTo>
                    <a:pt x="2038584" y="2038584"/>
                  </a:lnTo>
                  <a:lnTo>
                    <a:pt x="0" y="20385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553689" y="487087"/>
              <a:ext cx="931206" cy="931206"/>
            </a:xfrm>
            <a:custGeom>
              <a:avLst/>
              <a:gdLst/>
              <a:ahLst/>
              <a:cxnLst/>
              <a:rect l="l" t="t" r="r" b="b"/>
              <a:pathLst>
                <a:path w="931206" h="931206">
                  <a:moveTo>
                    <a:pt x="0" y="0"/>
                  </a:moveTo>
                  <a:lnTo>
                    <a:pt x="931206" y="0"/>
                  </a:lnTo>
                  <a:lnTo>
                    <a:pt x="931206" y="931206"/>
                  </a:lnTo>
                  <a:lnTo>
                    <a:pt x="0" y="9312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6383984" y="4048448"/>
            <a:ext cx="5004609" cy="2661540"/>
            <a:chOff x="0" y="0"/>
            <a:chExt cx="644027" cy="34250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44027" cy="342505"/>
            </a:xfrm>
            <a:custGeom>
              <a:avLst/>
              <a:gdLst/>
              <a:ahLst/>
              <a:cxnLst/>
              <a:rect l="l" t="t" r="r" b="b"/>
              <a:pathLst>
                <a:path w="644027" h="342505">
                  <a:moveTo>
                    <a:pt x="14438" y="0"/>
                  </a:moveTo>
                  <a:lnTo>
                    <a:pt x="629589" y="0"/>
                  </a:lnTo>
                  <a:cubicBezTo>
                    <a:pt x="633418" y="0"/>
                    <a:pt x="637090" y="1521"/>
                    <a:pt x="639798" y="4229"/>
                  </a:cubicBezTo>
                  <a:cubicBezTo>
                    <a:pt x="642506" y="6937"/>
                    <a:pt x="644027" y="10609"/>
                    <a:pt x="644027" y="14438"/>
                  </a:cubicBezTo>
                  <a:lnTo>
                    <a:pt x="644027" y="328067"/>
                  </a:lnTo>
                  <a:cubicBezTo>
                    <a:pt x="644027" y="336041"/>
                    <a:pt x="637563" y="342505"/>
                    <a:pt x="629589" y="342505"/>
                  </a:cubicBezTo>
                  <a:lnTo>
                    <a:pt x="14438" y="342505"/>
                  </a:lnTo>
                  <a:cubicBezTo>
                    <a:pt x="6464" y="342505"/>
                    <a:pt x="0" y="336041"/>
                    <a:pt x="0" y="328067"/>
                  </a:cubicBezTo>
                  <a:lnTo>
                    <a:pt x="0" y="14438"/>
                  </a:lnTo>
                  <a:cubicBezTo>
                    <a:pt x="0" y="6464"/>
                    <a:pt x="6464" y="0"/>
                    <a:pt x="14438" y="0"/>
                  </a:cubicBezTo>
                  <a:close/>
                </a:path>
              </a:pathLst>
            </a:custGeom>
            <a:solidFill>
              <a:srgbClr val="A5BECC">
                <a:alpha val="49804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644027" cy="3996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154673" y="4177085"/>
            <a:ext cx="2100975" cy="264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6"/>
              </a:lnSpc>
            </a:pPr>
            <a:r>
              <a:rPr lang="en-US" sz="1805" b="1">
                <a:solidFill>
                  <a:srgbClr val="243A73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PROMOTION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893279" y="4558078"/>
            <a:ext cx="4362368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6271" lvl="1" indent="-148135" algn="just">
              <a:lnSpc>
                <a:spcPts val="1646"/>
              </a:lnSpc>
              <a:buFont typeface="Arial"/>
              <a:buChar char="•"/>
            </a:pPr>
            <a:r>
              <a:rPr lang="en-US" sz="1372" b="1" dirty="0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rPr>
              <a:t>Events: </a:t>
            </a:r>
            <a:r>
              <a:rPr lang="en-US" sz="1372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"Advancing AI" and “Data Center Tech Day” events showcasing Ryzen and EPYC innovations.</a:t>
            </a:r>
          </a:p>
          <a:p>
            <a:pPr marL="296271" lvl="1" indent="-148135" algn="just">
              <a:lnSpc>
                <a:spcPts val="1646"/>
              </a:lnSpc>
              <a:buFont typeface="Arial"/>
              <a:buChar char="•"/>
            </a:pPr>
            <a:r>
              <a:rPr lang="en-US" sz="1372" b="1" dirty="0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rPr>
              <a:t>Content Strategy:</a:t>
            </a:r>
            <a:r>
              <a:rPr lang="en-US" sz="1372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Technical whitepapers, developer blogs, and performance comparison videos highlighting real-world advantages.</a:t>
            </a:r>
          </a:p>
          <a:p>
            <a:pPr marL="296271" lvl="1" indent="-148135" algn="just">
              <a:lnSpc>
                <a:spcPts val="1646"/>
              </a:lnSpc>
              <a:buFont typeface="Arial"/>
              <a:buChar char="•"/>
            </a:pPr>
            <a:r>
              <a:rPr lang="en-US" sz="1372" b="1" dirty="0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rPr>
              <a:t>B2B Engagement:</a:t>
            </a:r>
            <a:r>
              <a:rPr lang="en-US" sz="1372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LinkedIn thought leadership, webinars with cloud/data center architects.</a:t>
            </a:r>
          </a:p>
          <a:p>
            <a:pPr marL="296271" lvl="1" indent="-148135" algn="just">
              <a:lnSpc>
                <a:spcPts val="1646"/>
              </a:lnSpc>
              <a:buFont typeface="Arial"/>
              <a:buChar char="•"/>
            </a:pPr>
            <a:r>
              <a:rPr lang="en-US" sz="1372" b="1" dirty="0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rPr>
              <a:t>Community:</a:t>
            </a:r>
            <a:r>
              <a:rPr lang="en-US" sz="1372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Strong grassroots support in the DIY PC community through YouTube, Reddit, and forums (e.g., r/AMD).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5943680" y="5507874"/>
            <a:ext cx="880609" cy="880609"/>
            <a:chOff x="0" y="0"/>
            <a:chExt cx="1761217" cy="176121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61217" cy="1761217"/>
            </a:xfrm>
            <a:custGeom>
              <a:avLst/>
              <a:gdLst/>
              <a:ahLst/>
              <a:cxnLst/>
              <a:rect l="l" t="t" r="r" b="b"/>
              <a:pathLst>
                <a:path w="1761217" h="1761217">
                  <a:moveTo>
                    <a:pt x="0" y="0"/>
                  </a:moveTo>
                  <a:lnTo>
                    <a:pt x="1761217" y="0"/>
                  </a:lnTo>
                  <a:lnTo>
                    <a:pt x="1761217" y="1761217"/>
                  </a:lnTo>
                  <a:lnTo>
                    <a:pt x="0" y="1761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341915" y="419352"/>
              <a:ext cx="1077388" cy="922513"/>
            </a:xfrm>
            <a:custGeom>
              <a:avLst/>
              <a:gdLst/>
              <a:ahLst/>
              <a:cxnLst/>
              <a:rect l="l" t="t" r="r" b="b"/>
              <a:pathLst>
                <a:path w="1077388" h="922513">
                  <a:moveTo>
                    <a:pt x="0" y="0"/>
                  </a:moveTo>
                  <a:lnTo>
                    <a:pt x="1077387" y="0"/>
                  </a:lnTo>
                  <a:lnTo>
                    <a:pt x="1077387" y="922513"/>
                  </a:lnTo>
                  <a:lnTo>
                    <a:pt x="0" y="922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22" name="TextBox 22"/>
          <p:cNvSpPr txBox="1"/>
          <p:nvPr/>
        </p:nvSpPr>
        <p:spPr>
          <a:xfrm>
            <a:off x="685800" y="501616"/>
            <a:ext cx="4619733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20"/>
              </a:lnSpc>
              <a:spcBef>
                <a:spcPct val="0"/>
              </a:spcBef>
            </a:pPr>
            <a:r>
              <a:rPr lang="en-US" sz="4400" b="1" dirty="0">
                <a:latin typeface="Gill Sans" panose="020B0802020104020203" pitchFamily="34" charset="0"/>
                <a:ea typeface="Poppins Bold"/>
                <a:cs typeface="Poppins Bold"/>
                <a:sym typeface="Poppins Bold"/>
              </a:rPr>
              <a:t>4P MODEL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83617" y="1316053"/>
            <a:ext cx="2100975" cy="264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6"/>
              </a:lnSpc>
            </a:pPr>
            <a:r>
              <a:rPr lang="en-US" sz="1805" b="1">
                <a:solidFill>
                  <a:srgbClr val="243A73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PRODUCT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6383984" y="1187416"/>
            <a:ext cx="5004609" cy="2661540"/>
            <a:chOff x="0" y="0"/>
            <a:chExt cx="644027" cy="34250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44027" cy="342505"/>
            </a:xfrm>
            <a:custGeom>
              <a:avLst/>
              <a:gdLst/>
              <a:ahLst/>
              <a:cxnLst/>
              <a:rect l="l" t="t" r="r" b="b"/>
              <a:pathLst>
                <a:path w="644027" h="342505">
                  <a:moveTo>
                    <a:pt x="14438" y="0"/>
                  </a:moveTo>
                  <a:lnTo>
                    <a:pt x="629589" y="0"/>
                  </a:lnTo>
                  <a:cubicBezTo>
                    <a:pt x="633418" y="0"/>
                    <a:pt x="637090" y="1521"/>
                    <a:pt x="639798" y="4229"/>
                  </a:cubicBezTo>
                  <a:cubicBezTo>
                    <a:pt x="642506" y="6937"/>
                    <a:pt x="644027" y="10609"/>
                    <a:pt x="644027" y="14438"/>
                  </a:cubicBezTo>
                  <a:lnTo>
                    <a:pt x="644027" y="328067"/>
                  </a:lnTo>
                  <a:cubicBezTo>
                    <a:pt x="644027" y="336041"/>
                    <a:pt x="637563" y="342505"/>
                    <a:pt x="629589" y="342505"/>
                  </a:cubicBezTo>
                  <a:lnTo>
                    <a:pt x="14438" y="342505"/>
                  </a:lnTo>
                  <a:cubicBezTo>
                    <a:pt x="6464" y="342505"/>
                    <a:pt x="0" y="336041"/>
                    <a:pt x="0" y="328067"/>
                  </a:cubicBezTo>
                  <a:lnTo>
                    <a:pt x="0" y="14438"/>
                  </a:lnTo>
                  <a:cubicBezTo>
                    <a:pt x="0" y="6464"/>
                    <a:pt x="6464" y="0"/>
                    <a:pt x="14438" y="0"/>
                  </a:cubicBezTo>
                  <a:close/>
                </a:path>
              </a:pathLst>
            </a:custGeom>
            <a:solidFill>
              <a:srgbClr val="A5BECC">
                <a:alpha val="49804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644027" cy="3996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9154673" y="1316053"/>
            <a:ext cx="2100975" cy="264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6"/>
              </a:lnSpc>
            </a:pPr>
            <a:r>
              <a:rPr lang="en-US" sz="1805" b="1">
                <a:solidFill>
                  <a:srgbClr val="243A73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PLACE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893279" y="1697046"/>
            <a:ext cx="4362368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6271" lvl="1" indent="-148135" algn="just">
              <a:lnSpc>
                <a:spcPts val="1646"/>
              </a:lnSpc>
              <a:buFont typeface="Arial"/>
              <a:buChar char="•"/>
            </a:pPr>
            <a:r>
              <a:rPr lang="en-US" sz="1372" b="1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rPr>
              <a:t>Direct:</a:t>
            </a:r>
            <a:r>
              <a:rPr lang="en-US" sz="1372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Partnered with major cloud providers (AWS, Azure, Meta) for EPYC CPU deployments in AI, compute, and storage workloads.</a:t>
            </a:r>
          </a:p>
          <a:p>
            <a:pPr marL="296271" lvl="1" indent="-148135" algn="just">
              <a:lnSpc>
                <a:spcPts val="1646"/>
              </a:lnSpc>
              <a:buFont typeface="Arial"/>
              <a:buChar char="•"/>
            </a:pPr>
            <a:r>
              <a:rPr lang="en-US" sz="1372" b="1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rPr>
              <a:t>OEMs:</a:t>
            </a:r>
            <a:r>
              <a:rPr lang="en-US" sz="1372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HP, Dell, Lenovo, Acer integrating Ryzen CPUs across business, education, and gaming laptops.</a:t>
            </a:r>
          </a:p>
          <a:p>
            <a:pPr marL="296271" lvl="1" indent="-148135" algn="just">
              <a:lnSpc>
                <a:spcPts val="1646"/>
              </a:lnSpc>
              <a:buFont typeface="Arial"/>
              <a:buChar char="•"/>
            </a:pPr>
            <a:r>
              <a:rPr lang="en-US" sz="1372" b="1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rPr>
              <a:t>Retail/DIY: </a:t>
            </a:r>
            <a:r>
              <a:rPr lang="en-US" sz="1372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High availability via Amazon, Best Buy, Newegg; socket AM4,AM5 platform promotes upgradeability and customer retention.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03408" y="1697047"/>
            <a:ext cx="4362368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6271" lvl="1" indent="-148135" algn="just">
              <a:lnSpc>
                <a:spcPts val="1646"/>
              </a:lnSpc>
              <a:buFont typeface="Arial"/>
              <a:buChar char="•"/>
            </a:pPr>
            <a:r>
              <a:rPr lang="en-US" sz="1372" b="1" dirty="0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rPr>
              <a:t>Desktop CPUs:</a:t>
            </a:r>
            <a:r>
              <a:rPr lang="en-US" sz="1372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Ryzen X and F series tailored for gamers, creators, and mainstream users across Ryzen 3, 5, 7, and 9 tiers.</a:t>
            </a:r>
          </a:p>
          <a:p>
            <a:pPr marL="296271" lvl="1" indent="-148135" algn="just">
              <a:lnSpc>
                <a:spcPts val="1646"/>
              </a:lnSpc>
              <a:buFont typeface="Arial"/>
              <a:buChar char="•"/>
            </a:pPr>
            <a:r>
              <a:rPr lang="en-US" sz="1372" b="1" dirty="0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rPr>
              <a:t>Server CPUs:</a:t>
            </a:r>
            <a:r>
              <a:rPr lang="en-US" sz="1372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EPYC 9004 (Genoa/Genoa-X) for cloud/data centers </a:t>
            </a:r>
          </a:p>
          <a:p>
            <a:pPr marL="296271" lvl="1" indent="-148135" algn="just">
              <a:lnSpc>
                <a:spcPts val="1646"/>
              </a:lnSpc>
              <a:buFont typeface="Arial"/>
              <a:buChar char="•"/>
            </a:pPr>
            <a:r>
              <a:rPr lang="en-US" sz="1372" b="1" dirty="0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rPr>
              <a:t>Mobile CPUs:</a:t>
            </a:r>
            <a:r>
              <a:rPr lang="en-US" sz="1372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Ryzen H ,HS, U &amp; Ryzen AI 300 Series targeting ultra-thin, gaming, and AI laptops.</a:t>
            </a:r>
          </a:p>
          <a:p>
            <a:pPr marL="296271" lvl="1" indent="-148135" algn="just">
              <a:lnSpc>
                <a:spcPts val="1646"/>
              </a:lnSpc>
              <a:buFont typeface="Arial"/>
              <a:buChar char="•"/>
            </a:pPr>
            <a:r>
              <a:rPr lang="en-US" sz="1372" b="1" dirty="0">
                <a:solidFill>
                  <a:srgbClr val="000000"/>
                </a:solidFill>
                <a:latin typeface="PT Sans Bold"/>
                <a:ea typeface="PT Sans Bold"/>
                <a:cs typeface="PT Sans Bold"/>
                <a:sym typeface="PT Sans Bold"/>
              </a:rPr>
              <a:t>Software Ecosystem:</a:t>
            </a:r>
            <a:r>
              <a:rPr lang="en-US" sz="1372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Ryzen AI with integrated NPU (Neural Processing Unit), AMD PRO Technologies and compatibility with major OSs and frameworks.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5848019" y="2439948"/>
            <a:ext cx="1071928" cy="1071928"/>
            <a:chOff x="0" y="0"/>
            <a:chExt cx="2143856" cy="2143856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143856" cy="2143856"/>
            </a:xfrm>
            <a:custGeom>
              <a:avLst/>
              <a:gdLst/>
              <a:ahLst/>
              <a:cxnLst/>
              <a:rect l="l" t="t" r="r" b="b"/>
              <a:pathLst>
                <a:path w="2143856" h="2143856">
                  <a:moveTo>
                    <a:pt x="0" y="0"/>
                  </a:moveTo>
                  <a:lnTo>
                    <a:pt x="2143856" y="0"/>
                  </a:lnTo>
                  <a:lnTo>
                    <a:pt x="2143856" y="2143856"/>
                  </a:lnTo>
                  <a:lnTo>
                    <a:pt x="0" y="2143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2" name="Freeform 32"/>
            <p:cNvSpPr/>
            <p:nvPr/>
          </p:nvSpPr>
          <p:spPr>
            <a:xfrm>
              <a:off x="606764" y="512240"/>
              <a:ext cx="930328" cy="979293"/>
            </a:xfrm>
            <a:custGeom>
              <a:avLst/>
              <a:gdLst/>
              <a:ahLst/>
              <a:cxnLst/>
              <a:rect l="l" t="t" r="r" b="b"/>
              <a:pathLst>
                <a:path w="930328" h="979293">
                  <a:moveTo>
                    <a:pt x="0" y="0"/>
                  </a:moveTo>
                  <a:lnTo>
                    <a:pt x="930328" y="0"/>
                  </a:lnTo>
                  <a:lnTo>
                    <a:pt x="930328" y="979293"/>
                  </a:lnTo>
                  <a:lnTo>
                    <a:pt x="0" y="979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33" name="Group 33"/>
          <p:cNvGrpSpPr/>
          <p:nvPr/>
        </p:nvGrpSpPr>
        <p:grpSpPr>
          <a:xfrm>
            <a:off x="803408" y="4048448"/>
            <a:ext cx="5004609" cy="2661540"/>
            <a:chOff x="0" y="0"/>
            <a:chExt cx="644027" cy="34250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44027" cy="342505"/>
            </a:xfrm>
            <a:custGeom>
              <a:avLst/>
              <a:gdLst/>
              <a:ahLst/>
              <a:cxnLst/>
              <a:rect l="l" t="t" r="r" b="b"/>
              <a:pathLst>
                <a:path w="644027" h="342505">
                  <a:moveTo>
                    <a:pt x="14438" y="0"/>
                  </a:moveTo>
                  <a:lnTo>
                    <a:pt x="629589" y="0"/>
                  </a:lnTo>
                  <a:cubicBezTo>
                    <a:pt x="633418" y="0"/>
                    <a:pt x="637090" y="1521"/>
                    <a:pt x="639798" y="4229"/>
                  </a:cubicBezTo>
                  <a:cubicBezTo>
                    <a:pt x="642506" y="6937"/>
                    <a:pt x="644027" y="10609"/>
                    <a:pt x="644027" y="14438"/>
                  </a:cubicBezTo>
                  <a:lnTo>
                    <a:pt x="644027" y="328067"/>
                  </a:lnTo>
                  <a:cubicBezTo>
                    <a:pt x="644027" y="336041"/>
                    <a:pt x="637563" y="342505"/>
                    <a:pt x="629589" y="342505"/>
                  </a:cubicBezTo>
                  <a:lnTo>
                    <a:pt x="14438" y="342505"/>
                  </a:lnTo>
                  <a:cubicBezTo>
                    <a:pt x="6464" y="342505"/>
                    <a:pt x="0" y="336041"/>
                    <a:pt x="0" y="328067"/>
                  </a:cubicBezTo>
                  <a:lnTo>
                    <a:pt x="0" y="14438"/>
                  </a:lnTo>
                  <a:cubicBezTo>
                    <a:pt x="0" y="6464"/>
                    <a:pt x="6464" y="0"/>
                    <a:pt x="14438" y="0"/>
                  </a:cubicBezTo>
                  <a:close/>
                </a:path>
              </a:pathLst>
            </a:custGeom>
            <a:solidFill>
              <a:srgbClr val="A5BECC">
                <a:alpha val="49804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644027" cy="39965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5339556" y="4558078"/>
            <a:ext cx="978107" cy="978107"/>
            <a:chOff x="0" y="0"/>
            <a:chExt cx="1956214" cy="195621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956214" cy="1956214"/>
            </a:xfrm>
            <a:custGeom>
              <a:avLst/>
              <a:gdLst/>
              <a:ahLst/>
              <a:cxnLst/>
              <a:rect l="l" t="t" r="r" b="b"/>
              <a:pathLst>
                <a:path w="1956214" h="1956214">
                  <a:moveTo>
                    <a:pt x="0" y="0"/>
                  </a:moveTo>
                  <a:lnTo>
                    <a:pt x="1956214" y="0"/>
                  </a:lnTo>
                  <a:lnTo>
                    <a:pt x="1956214" y="1956214"/>
                  </a:lnTo>
                  <a:lnTo>
                    <a:pt x="0" y="19562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Freeform 38"/>
            <p:cNvSpPr/>
            <p:nvPr/>
          </p:nvSpPr>
          <p:spPr>
            <a:xfrm>
              <a:off x="531317" y="374359"/>
              <a:ext cx="893580" cy="1051270"/>
            </a:xfrm>
            <a:custGeom>
              <a:avLst/>
              <a:gdLst/>
              <a:ahLst/>
              <a:cxnLst/>
              <a:rect l="l" t="t" r="r" b="b"/>
              <a:pathLst>
                <a:path w="893580" h="1051270">
                  <a:moveTo>
                    <a:pt x="0" y="0"/>
                  </a:moveTo>
                  <a:lnTo>
                    <a:pt x="893580" y="0"/>
                  </a:lnTo>
                  <a:lnTo>
                    <a:pt x="893580" y="1051270"/>
                  </a:lnTo>
                  <a:lnTo>
                    <a:pt x="0" y="10512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9" name="TextBox 39"/>
          <p:cNvSpPr txBox="1"/>
          <p:nvPr/>
        </p:nvSpPr>
        <p:spPr>
          <a:xfrm>
            <a:off x="883617" y="4177085"/>
            <a:ext cx="2100975" cy="267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66"/>
              </a:lnSpc>
            </a:pPr>
            <a:r>
              <a:rPr lang="en-US" sz="1805" b="1" dirty="0">
                <a:solidFill>
                  <a:srgbClr val="243A73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PRICE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09357" y="4488807"/>
            <a:ext cx="4362368" cy="1897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370" b="1" i="1" dirty="0"/>
              <a:t>Desktop</a:t>
            </a:r>
            <a:r>
              <a:rPr lang="en-IN" sz="1370" i="1" dirty="0"/>
              <a:t>: </a:t>
            </a:r>
            <a:r>
              <a:rPr lang="en-IN" sz="1370" i="1" dirty="0" err="1"/>
              <a:t>Ryzen</a:t>
            </a:r>
            <a:r>
              <a:rPr lang="en-IN" sz="1370" i="1" dirty="0"/>
              <a:t> CPUs priced ~15–20% lower than comparable Intel Core i5/i7/i9 chips, especially attractive in DIY and budget gaming markets.</a:t>
            </a:r>
            <a:endParaRPr lang="en-IN" sz="137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370" b="1" i="1" dirty="0"/>
              <a:t>Server</a:t>
            </a:r>
            <a:r>
              <a:rPr lang="en-IN" sz="1370" i="1" dirty="0"/>
              <a:t>: EPYC offers better total cost of ownership (TCO) via higher core density and lower perf/watt costs, especially vs. Intel Xeon.</a:t>
            </a:r>
            <a:endParaRPr lang="en-IN" sz="137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370" b="1" i="1" dirty="0"/>
              <a:t>Mobile</a:t>
            </a:r>
            <a:r>
              <a:rPr lang="en-IN" sz="1370" i="1" dirty="0"/>
              <a:t>: Competitive pricing vs. Intel Core Ultra and H-series chips; value focus in entry-level gaming and business segments.</a:t>
            </a:r>
            <a:endParaRPr lang="en-US" sz="1370" dirty="0">
              <a:solidFill>
                <a:srgbClr val="000000"/>
              </a:solidFill>
              <a:latin typeface="PT Sans"/>
              <a:ea typeface="PT Sans"/>
              <a:cs typeface="PT Sans"/>
              <a:sym typeface="PT Sans"/>
            </a:endParaRPr>
          </a:p>
        </p:txBody>
      </p:sp>
    </p:spTree>
    <p:extLst>
      <p:ext uri="{BB962C8B-B14F-4D97-AF65-F5344CB8AC3E}">
        <p14:creationId xmlns:p14="http://schemas.microsoft.com/office/powerpoint/2010/main" val="3778490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64">
            <a:extLst>
              <a:ext uri="{FF2B5EF4-FFF2-40B4-BE49-F238E27FC236}">
                <a16:creationId xmlns:a16="http://schemas.microsoft.com/office/drawing/2014/main" id="{50691BA9-F15C-707A-AB53-5E85CBA36D84}"/>
              </a:ext>
            </a:extLst>
          </p:cNvPr>
          <p:cNvSpPr/>
          <p:nvPr/>
        </p:nvSpPr>
        <p:spPr>
          <a:xfrm rot="1227990">
            <a:off x="3967403" y="-1350166"/>
            <a:ext cx="9885078" cy="9795213"/>
          </a:xfrm>
          <a:custGeom>
            <a:avLst/>
            <a:gdLst/>
            <a:ahLst/>
            <a:cxnLst/>
            <a:rect l="l" t="t" r="r" b="b"/>
            <a:pathLst>
              <a:path w="14827617" h="14692820">
                <a:moveTo>
                  <a:pt x="0" y="0"/>
                </a:moveTo>
                <a:lnTo>
                  <a:pt x="14827616" y="0"/>
                </a:lnTo>
                <a:lnTo>
                  <a:pt x="14827616" y="14692820"/>
                </a:lnTo>
                <a:lnTo>
                  <a:pt x="0" y="146928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-1675884" y="941166"/>
            <a:ext cx="7682643" cy="2372317"/>
            <a:chOff x="0" y="0"/>
            <a:chExt cx="1398328" cy="4317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8328" cy="431788"/>
            </a:xfrm>
            <a:custGeom>
              <a:avLst/>
              <a:gdLst/>
              <a:ahLst/>
              <a:cxnLst/>
              <a:rect l="l" t="t" r="r" b="b"/>
              <a:pathLst>
                <a:path w="1398328" h="431788">
                  <a:moveTo>
                    <a:pt x="1195128" y="0"/>
                  </a:moveTo>
                  <a:cubicBezTo>
                    <a:pt x="1307352" y="0"/>
                    <a:pt x="1398328" y="96659"/>
                    <a:pt x="1398328" y="215894"/>
                  </a:cubicBezTo>
                  <a:cubicBezTo>
                    <a:pt x="1398328" y="335129"/>
                    <a:pt x="1307352" y="431788"/>
                    <a:pt x="1195128" y="431788"/>
                  </a:cubicBezTo>
                  <a:lnTo>
                    <a:pt x="203200" y="431788"/>
                  </a:lnTo>
                  <a:cubicBezTo>
                    <a:pt x="90976" y="431788"/>
                    <a:pt x="0" y="335129"/>
                    <a:pt x="0" y="215894"/>
                  </a:cubicBezTo>
                  <a:cubicBezTo>
                    <a:pt x="0" y="9665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5BECC">
                <a:alpha val="4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398328" cy="48893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185241" y="941166"/>
            <a:ext cx="7682643" cy="2372317"/>
            <a:chOff x="0" y="0"/>
            <a:chExt cx="1398328" cy="4317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98328" cy="431788"/>
            </a:xfrm>
            <a:custGeom>
              <a:avLst/>
              <a:gdLst/>
              <a:ahLst/>
              <a:cxnLst/>
              <a:rect l="l" t="t" r="r" b="b"/>
              <a:pathLst>
                <a:path w="1398328" h="431788">
                  <a:moveTo>
                    <a:pt x="1195128" y="0"/>
                  </a:moveTo>
                  <a:cubicBezTo>
                    <a:pt x="1307352" y="0"/>
                    <a:pt x="1398328" y="96659"/>
                    <a:pt x="1398328" y="215894"/>
                  </a:cubicBezTo>
                  <a:cubicBezTo>
                    <a:pt x="1398328" y="335129"/>
                    <a:pt x="1307352" y="431788"/>
                    <a:pt x="1195128" y="431788"/>
                  </a:cubicBezTo>
                  <a:lnTo>
                    <a:pt x="203200" y="431788"/>
                  </a:lnTo>
                  <a:cubicBezTo>
                    <a:pt x="90976" y="431788"/>
                    <a:pt x="0" y="335129"/>
                    <a:pt x="0" y="215894"/>
                  </a:cubicBezTo>
                  <a:cubicBezTo>
                    <a:pt x="0" y="9665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5BECC">
                <a:alpha val="4980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398328" cy="48893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675884" y="3544518"/>
            <a:ext cx="7682643" cy="2680150"/>
            <a:chOff x="0" y="0"/>
            <a:chExt cx="1398328" cy="4878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98328" cy="487818"/>
            </a:xfrm>
            <a:custGeom>
              <a:avLst/>
              <a:gdLst/>
              <a:ahLst/>
              <a:cxnLst/>
              <a:rect l="l" t="t" r="r" b="b"/>
              <a:pathLst>
                <a:path w="1398328" h="487818">
                  <a:moveTo>
                    <a:pt x="1195128" y="0"/>
                  </a:moveTo>
                  <a:cubicBezTo>
                    <a:pt x="1307352" y="0"/>
                    <a:pt x="1398328" y="109202"/>
                    <a:pt x="1398328" y="243909"/>
                  </a:cubicBezTo>
                  <a:cubicBezTo>
                    <a:pt x="1398328" y="378616"/>
                    <a:pt x="1307352" y="487818"/>
                    <a:pt x="1195128" y="487818"/>
                  </a:cubicBezTo>
                  <a:lnTo>
                    <a:pt x="203200" y="487818"/>
                  </a:lnTo>
                  <a:cubicBezTo>
                    <a:pt x="90976" y="487818"/>
                    <a:pt x="0" y="378616"/>
                    <a:pt x="0" y="243909"/>
                  </a:cubicBezTo>
                  <a:cubicBezTo>
                    <a:pt x="0" y="10920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5BECC">
                <a:alpha val="4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398328" cy="544967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185241" y="3544518"/>
            <a:ext cx="7682643" cy="2627682"/>
            <a:chOff x="0" y="0"/>
            <a:chExt cx="1398328" cy="4782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98328" cy="478268"/>
            </a:xfrm>
            <a:custGeom>
              <a:avLst/>
              <a:gdLst/>
              <a:ahLst/>
              <a:cxnLst/>
              <a:rect l="l" t="t" r="r" b="b"/>
              <a:pathLst>
                <a:path w="1398328" h="478268">
                  <a:moveTo>
                    <a:pt x="1195128" y="0"/>
                  </a:moveTo>
                  <a:cubicBezTo>
                    <a:pt x="1307352" y="0"/>
                    <a:pt x="1398328" y="107064"/>
                    <a:pt x="1398328" y="239134"/>
                  </a:cubicBezTo>
                  <a:cubicBezTo>
                    <a:pt x="1398328" y="371204"/>
                    <a:pt x="1307352" y="478268"/>
                    <a:pt x="1195128" y="478268"/>
                  </a:cubicBezTo>
                  <a:lnTo>
                    <a:pt x="203200" y="478268"/>
                  </a:lnTo>
                  <a:cubicBezTo>
                    <a:pt x="90976" y="478268"/>
                    <a:pt x="0" y="371204"/>
                    <a:pt x="0" y="239134"/>
                  </a:cubicBezTo>
                  <a:cubicBezTo>
                    <a:pt x="0" y="10706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A5BECC">
                <a:alpha val="49804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398328" cy="53541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024292" y="1278845"/>
            <a:ext cx="1696959" cy="169695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3A73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441525" y="1278845"/>
            <a:ext cx="1696959" cy="169695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3E66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024292" y="3882197"/>
            <a:ext cx="1696959" cy="169695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43A73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441525" y="3882197"/>
            <a:ext cx="1696959" cy="169695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3E66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4024292" y="1511374"/>
            <a:ext cx="1696959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0"/>
              </a:lnSpc>
            </a:pPr>
            <a:r>
              <a:rPr lang="en-US" sz="6866" b="1">
                <a:solidFill>
                  <a:srgbClr val="F2EBE9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441525" y="1511374"/>
            <a:ext cx="1696959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0"/>
              </a:lnSpc>
            </a:pPr>
            <a:r>
              <a:rPr lang="en-US" sz="6866" b="1">
                <a:solidFill>
                  <a:srgbClr val="F2EBE9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024292" y="4180591"/>
            <a:ext cx="1696959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0"/>
              </a:lnSpc>
            </a:pPr>
            <a:r>
              <a:rPr lang="en-US" sz="6866" b="1">
                <a:solidFill>
                  <a:srgbClr val="F2EBE9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W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441525" y="4180591"/>
            <a:ext cx="1696959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0"/>
              </a:lnSpc>
            </a:pPr>
            <a:r>
              <a:rPr lang="en-US" sz="6866" b="1">
                <a:solidFill>
                  <a:srgbClr val="F2EBE9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3197" y="1060524"/>
            <a:ext cx="2773825" cy="26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>
                <a:solidFill>
                  <a:srgbClr val="243A73"/>
                </a:solidFill>
                <a:latin typeface="Cooper Hewitt"/>
                <a:ea typeface="Cooper Hewitt"/>
                <a:cs typeface="Cooper Hewitt"/>
                <a:sym typeface="Cooper Hewitt"/>
              </a:rPr>
              <a:t>STRENGHT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289884" y="1060524"/>
            <a:ext cx="2773825" cy="26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>
                <a:solidFill>
                  <a:srgbClr val="7C3E66"/>
                </a:solidFill>
                <a:latin typeface="Cooper Hewitt"/>
                <a:ea typeface="Cooper Hewitt"/>
                <a:cs typeface="Cooper Hewitt"/>
                <a:sym typeface="Cooper Hewitt"/>
              </a:rPr>
              <a:t>OPPORTUNITIES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53197" y="3734480"/>
            <a:ext cx="2773825" cy="26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>
                <a:solidFill>
                  <a:srgbClr val="243A73"/>
                </a:solidFill>
                <a:latin typeface="Cooper Hewitt"/>
                <a:ea typeface="Cooper Hewitt"/>
                <a:cs typeface="Cooper Hewitt"/>
                <a:sym typeface="Cooper Hewitt"/>
              </a:rPr>
              <a:t>WEAKNESS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289884" y="3734480"/>
            <a:ext cx="2773825" cy="264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r>
              <a:rPr lang="en-US">
                <a:solidFill>
                  <a:srgbClr val="7C3E66"/>
                </a:solidFill>
                <a:latin typeface="Cooper Hewitt"/>
                <a:ea typeface="Cooper Hewitt"/>
                <a:cs typeface="Cooper Hewitt"/>
                <a:sym typeface="Cooper Hewitt"/>
              </a:rPr>
              <a:t>THREAT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54718" y="1416125"/>
            <a:ext cx="3798630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6518" lvl="1" indent="-148259" algn="just">
              <a:lnSpc>
                <a:spcPts val="1648"/>
              </a:lnSpc>
              <a:buFont typeface="Arial"/>
              <a:buChar char="•"/>
            </a:pPr>
            <a:r>
              <a:rPr lang="en-US" sz="1373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Diversified CPU portfolio: Ryzen and EPYC  address broad market verticals</a:t>
            </a:r>
          </a:p>
          <a:p>
            <a:pPr marL="296518" lvl="1" indent="-148259" algn="just">
              <a:lnSpc>
                <a:spcPts val="1648"/>
              </a:lnSpc>
              <a:buFont typeface="Arial"/>
              <a:buChar char="•"/>
            </a:pPr>
            <a:r>
              <a:rPr lang="en-US" sz="1373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Superior performance-per-watt, core density, and scalable architecture (Zen 4/5) vs. peers</a:t>
            </a:r>
          </a:p>
          <a:p>
            <a:pPr marL="296518" lvl="1" indent="-148259" algn="just">
              <a:lnSpc>
                <a:spcPts val="1648"/>
              </a:lnSpc>
              <a:buFont typeface="Arial"/>
              <a:buChar char="•"/>
            </a:pPr>
            <a:r>
              <a:rPr lang="en-US" sz="1373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Strong presence in </a:t>
            </a:r>
            <a:r>
              <a:rPr lang="en-US" sz="1373" dirty="0" err="1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hyperscaler</a:t>
            </a:r>
            <a:r>
              <a:rPr lang="en-US" sz="1373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 adoption.</a:t>
            </a:r>
          </a:p>
          <a:p>
            <a:pPr marL="296518" lvl="1" indent="-148259" algn="just">
              <a:lnSpc>
                <a:spcPts val="1648"/>
              </a:lnSpc>
              <a:buFont typeface="Arial"/>
              <a:buChar char="•"/>
            </a:pPr>
            <a:r>
              <a:rPr lang="en-US" sz="1373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Leverages AM5 socket longevity to reduce upgrade friction and enhance platform stickiness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8208334" y="1384374"/>
            <a:ext cx="3832901" cy="164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6518" lvl="1" indent="-148259">
              <a:lnSpc>
                <a:spcPts val="1648"/>
              </a:lnSpc>
              <a:buFont typeface="Arial"/>
              <a:buChar char="•"/>
            </a:pPr>
            <a:r>
              <a:rPr lang="en-US" sz="1373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Rising demand for AI-accelerated mob</a:t>
            </a:r>
          </a:p>
          <a:p>
            <a:pPr marL="296518" lvl="1" indent="-148259">
              <a:lnSpc>
                <a:spcPts val="1648"/>
              </a:lnSpc>
              <a:buFont typeface="Arial"/>
              <a:buChar char="•"/>
            </a:pPr>
            <a:r>
              <a:rPr lang="en-US" sz="1373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Capitalize on x86 cloud migration with tailored EPYC SKUs for AI, compute, and storage workloads</a:t>
            </a:r>
          </a:p>
          <a:p>
            <a:pPr marL="296518" lvl="1" indent="-148259">
              <a:lnSpc>
                <a:spcPts val="1648"/>
              </a:lnSpc>
              <a:buFont typeface="Arial"/>
              <a:buChar char="•"/>
            </a:pPr>
            <a:r>
              <a:rPr lang="en-US" sz="1373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Strengthen ecosystem through open software stack alignment</a:t>
            </a:r>
          </a:p>
          <a:p>
            <a:pPr marL="296518" lvl="1" indent="-148259">
              <a:lnSpc>
                <a:spcPts val="1648"/>
              </a:lnSpc>
              <a:buFont typeface="Arial"/>
              <a:buChar char="•"/>
            </a:pPr>
            <a:r>
              <a:rPr lang="en-US" sz="1373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Vertical growth via enterprise partnerships and OEM custom solutions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54718" y="4058330"/>
            <a:ext cx="3946185" cy="205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6518" lvl="1" indent="-148259">
              <a:lnSpc>
                <a:spcPts val="1648"/>
              </a:lnSpc>
              <a:buFont typeface="Arial"/>
              <a:buChar char="•"/>
            </a:pPr>
            <a:r>
              <a:rPr lang="en-US" sz="1373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Limited penetration in enterprise-grade mobile OEM platforms vs. Intel Core Ultra</a:t>
            </a:r>
          </a:p>
          <a:p>
            <a:pPr marL="296518" lvl="1" indent="-148259">
              <a:lnSpc>
                <a:spcPts val="1648"/>
              </a:lnSpc>
              <a:buFont typeface="Arial"/>
              <a:buChar char="•"/>
            </a:pPr>
            <a:r>
              <a:rPr lang="en-US" sz="1373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Underutilized AI-NPU integration messaging, reducing visibility in the emerging AI PC segment</a:t>
            </a:r>
          </a:p>
          <a:p>
            <a:pPr marL="296518" lvl="1" indent="-148259">
              <a:lnSpc>
                <a:spcPts val="1648"/>
              </a:lnSpc>
              <a:buFont typeface="Arial"/>
              <a:buChar char="•"/>
            </a:pPr>
            <a:r>
              <a:rPr lang="en-US" sz="1373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Weaker global supply chain control due to full reliance on TSMC for advanced node manufacturing</a:t>
            </a:r>
          </a:p>
          <a:p>
            <a:pPr marL="296518" lvl="1" indent="-148259">
              <a:lnSpc>
                <a:spcPts val="1648"/>
              </a:lnSpc>
              <a:buFont typeface="Arial"/>
              <a:buChar char="•"/>
            </a:pPr>
            <a:r>
              <a:rPr lang="en-US" sz="1373" dirty="0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Brand perception lags in business-class and government procurement cycles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249109" y="4058331"/>
            <a:ext cx="3751351" cy="1846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96518" lvl="1" indent="-148259">
              <a:lnSpc>
                <a:spcPts val="1648"/>
              </a:lnSpc>
              <a:buFont typeface="Arial"/>
              <a:buChar char="•"/>
            </a:pPr>
            <a:r>
              <a:rPr lang="en-US" sz="137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Intel’s strategic alignment of fabs + design (IDM 2.0) poses long-term integration threat</a:t>
            </a:r>
          </a:p>
          <a:p>
            <a:pPr marL="296518" lvl="1" indent="-148259">
              <a:lnSpc>
                <a:spcPts val="1648"/>
              </a:lnSpc>
              <a:buFont typeface="Arial"/>
              <a:buChar char="•"/>
            </a:pPr>
            <a:r>
              <a:rPr lang="en-US" sz="137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Price pressure due to competitive bundling and subsidies in the mobile and enterprise segment</a:t>
            </a:r>
          </a:p>
          <a:p>
            <a:pPr marL="296518" lvl="1" indent="-148259">
              <a:lnSpc>
                <a:spcPts val="1648"/>
              </a:lnSpc>
              <a:buFont typeface="Arial"/>
              <a:buChar char="•"/>
            </a:pPr>
            <a:r>
              <a:rPr lang="en-US" sz="137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Potential delays or constraints at TSMC 3nm/4nm nodes, creating risk in roadmap execution</a:t>
            </a:r>
          </a:p>
          <a:p>
            <a:pPr marL="296518" lvl="1" indent="-148259">
              <a:lnSpc>
                <a:spcPts val="1648"/>
              </a:lnSpc>
              <a:buFont typeface="Arial"/>
              <a:buChar char="•"/>
            </a:pPr>
            <a:r>
              <a:rPr lang="en-US" sz="1373">
                <a:solidFill>
                  <a:srgbClr val="000000"/>
                </a:solidFill>
                <a:latin typeface="PT Sans"/>
                <a:ea typeface="PT Sans"/>
                <a:cs typeface="PT Sans"/>
                <a:sym typeface="PT Sans"/>
              </a:rPr>
              <a:t>Emergence of ARM-based CPU competitors </a:t>
            </a:r>
          </a:p>
        </p:txBody>
      </p:sp>
      <p:sp>
        <p:nvSpPr>
          <p:cNvPr id="38" name="Freeform 38"/>
          <p:cNvSpPr/>
          <p:nvPr/>
        </p:nvSpPr>
        <p:spPr>
          <a:xfrm>
            <a:off x="4276284" y="-2953633"/>
            <a:ext cx="3639433" cy="3639433"/>
          </a:xfrm>
          <a:custGeom>
            <a:avLst/>
            <a:gdLst/>
            <a:ahLst/>
            <a:cxnLst/>
            <a:rect l="l" t="t" r="r" b="b"/>
            <a:pathLst>
              <a:path w="5459150" h="5459150">
                <a:moveTo>
                  <a:pt x="0" y="0"/>
                </a:moveTo>
                <a:lnTo>
                  <a:pt x="5459150" y="0"/>
                </a:lnTo>
                <a:lnTo>
                  <a:pt x="5459150" y="5459150"/>
                </a:lnTo>
                <a:lnTo>
                  <a:pt x="0" y="5459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4276284" y="6224668"/>
            <a:ext cx="3639433" cy="3639433"/>
          </a:xfrm>
          <a:custGeom>
            <a:avLst/>
            <a:gdLst/>
            <a:ahLst/>
            <a:cxnLst/>
            <a:rect l="l" t="t" r="r" b="b"/>
            <a:pathLst>
              <a:path w="5459150" h="5459150">
                <a:moveTo>
                  <a:pt x="0" y="0"/>
                </a:moveTo>
                <a:lnTo>
                  <a:pt x="5459150" y="0"/>
                </a:lnTo>
                <a:lnTo>
                  <a:pt x="5459150" y="5459150"/>
                </a:lnTo>
                <a:lnTo>
                  <a:pt x="0" y="54591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16140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832" y="-19664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08274" y="2244448"/>
            <a:ext cx="1640093" cy="3280187"/>
          </a:xfrm>
          <a:custGeom>
            <a:avLst/>
            <a:gdLst/>
            <a:ahLst/>
            <a:cxnLst/>
            <a:rect l="l" t="t" r="r" b="b"/>
            <a:pathLst>
              <a:path w="2460140" h="4920281">
                <a:moveTo>
                  <a:pt x="0" y="0"/>
                </a:moveTo>
                <a:lnTo>
                  <a:pt x="2460141" y="0"/>
                </a:lnTo>
                <a:lnTo>
                  <a:pt x="2460141" y="4920281"/>
                </a:lnTo>
                <a:lnTo>
                  <a:pt x="0" y="4920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6140774" y="2244448"/>
            <a:ext cx="1640093" cy="3280187"/>
          </a:xfrm>
          <a:custGeom>
            <a:avLst/>
            <a:gdLst/>
            <a:ahLst/>
            <a:cxnLst/>
            <a:rect l="l" t="t" r="r" b="b"/>
            <a:pathLst>
              <a:path w="2460140" h="4920281">
                <a:moveTo>
                  <a:pt x="2460141" y="4920281"/>
                </a:moveTo>
                <a:lnTo>
                  <a:pt x="0" y="4920281"/>
                </a:lnTo>
                <a:lnTo>
                  <a:pt x="0" y="0"/>
                </a:lnTo>
                <a:lnTo>
                  <a:pt x="2460141" y="0"/>
                </a:lnTo>
                <a:lnTo>
                  <a:pt x="2460141" y="492028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369931" y="2020145"/>
            <a:ext cx="1224583" cy="1224583"/>
          </a:xfrm>
          <a:custGeom>
            <a:avLst/>
            <a:gdLst/>
            <a:ahLst/>
            <a:cxnLst/>
            <a:rect l="l" t="t" r="r" b="b"/>
            <a:pathLst>
              <a:path w="1836875" h="1836875">
                <a:moveTo>
                  <a:pt x="0" y="0"/>
                </a:moveTo>
                <a:lnTo>
                  <a:pt x="1836875" y="0"/>
                </a:lnTo>
                <a:lnTo>
                  <a:pt x="1836875" y="1836875"/>
                </a:lnTo>
                <a:lnTo>
                  <a:pt x="0" y="1836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6520425" y="2114825"/>
            <a:ext cx="880793" cy="88079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514B"/>
            </a:solidFill>
            <a:ln w="133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9" name="AutoShape 9"/>
          <p:cNvSpPr/>
          <p:nvPr/>
        </p:nvSpPr>
        <p:spPr>
          <a:xfrm flipH="1">
            <a:off x="8079108" y="3897205"/>
            <a:ext cx="935035" cy="0"/>
          </a:xfrm>
          <a:prstGeom prst="line">
            <a:avLst/>
          </a:prstGeom>
          <a:ln w="19050" cap="flat">
            <a:solidFill>
              <a:srgbClr val="DD803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7160929" y="3307005"/>
            <a:ext cx="1224583" cy="1224583"/>
          </a:xfrm>
          <a:custGeom>
            <a:avLst/>
            <a:gdLst/>
            <a:ahLst/>
            <a:cxnLst/>
            <a:rect l="l" t="t" r="r" b="b"/>
            <a:pathLst>
              <a:path w="1836875" h="1836875">
                <a:moveTo>
                  <a:pt x="0" y="0"/>
                </a:moveTo>
                <a:lnTo>
                  <a:pt x="1836876" y="0"/>
                </a:lnTo>
                <a:lnTo>
                  <a:pt x="1836876" y="1836876"/>
                </a:lnTo>
                <a:lnTo>
                  <a:pt x="0" y="18368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313468" y="4611152"/>
            <a:ext cx="1224583" cy="1224583"/>
          </a:xfrm>
          <a:custGeom>
            <a:avLst/>
            <a:gdLst/>
            <a:ahLst/>
            <a:cxnLst/>
            <a:rect l="l" t="t" r="r" b="b"/>
            <a:pathLst>
              <a:path w="1836875" h="1836875">
                <a:moveTo>
                  <a:pt x="0" y="0"/>
                </a:moveTo>
                <a:lnTo>
                  <a:pt x="1836875" y="0"/>
                </a:lnTo>
                <a:lnTo>
                  <a:pt x="1836875" y="1836875"/>
                </a:lnTo>
                <a:lnTo>
                  <a:pt x="0" y="1836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770141" y="4611152"/>
            <a:ext cx="1224583" cy="1224583"/>
          </a:xfrm>
          <a:custGeom>
            <a:avLst/>
            <a:gdLst/>
            <a:ahLst/>
            <a:cxnLst/>
            <a:rect l="l" t="t" r="r" b="b"/>
            <a:pathLst>
              <a:path w="1836875" h="1836875">
                <a:moveTo>
                  <a:pt x="0" y="0"/>
                </a:moveTo>
                <a:lnTo>
                  <a:pt x="1836875" y="0"/>
                </a:lnTo>
                <a:lnTo>
                  <a:pt x="1836875" y="1836875"/>
                </a:lnTo>
                <a:lnTo>
                  <a:pt x="0" y="1836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340472" y="3444145"/>
            <a:ext cx="880793" cy="88079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8033"/>
            </a:solidFill>
            <a:ln w="133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16" name="AutoShape 16"/>
          <p:cNvSpPr/>
          <p:nvPr/>
        </p:nvSpPr>
        <p:spPr>
          <a:xfrm flipH="1">
            <a:off x="3276267" y="3897205"/>
            <a:ext cx="1077505" cy="0"/>
          </a:xfrm>
          <a:prstGeom prst="line">
            <a:avLst/>
          </a:prstGeom>
          <a:ln w="19050" cap="flat">
            <a:solidFill>
              <a:srgbClr val="44A79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Freeform 17"/>
          <p:cNvSpPr/>
          <p:nvPr/>
        </p:nvSpPr>
        <p:spPr>
          <a:xfrm>
            <a:off x="3909811" y="3307005"/>
            <a:ext cx="1224583" cy="1224583"/>
          </a:xfrm>
          <a:custGeom>
            <a:avLst/>
            <a:gdLst/>
            <a:ahLst/>
            <a:cxnLst/>
            <a:rect l="l" t="t" r="r" b="b"/>
            <a:pathLst>
              <a:path w="1836875" h="1836875">
                <a:moveTo>
                  <a:pt x="0" y="0"/>
                </a:moveTo>
                <a:lnTo>
                  <a:pt x="1836875" y="0"/>
                </a:lnTo>
                <a:lnTo>
                  <a:pt x="1836875" y="1836876"/>
                </a:lnTo>
                <a:lnTo>
                  <a:pt x="0" y="18368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4067878" y="3444145"/>
            <a:ext cx="880793" cy="88079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4A796"/>
            </a:solidFill>
            <a:ln w="133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1" name="AutoShape 21"/>
          <p:cNvSpPr/>
          <p:nvPr/>
        </p:nvSpPr>
        <p:spPr>
          <a:xfrm flipH="1" flipV="1">
            <a:off x="7319699" y="5383174"/>
            <a:ext cx="610305" cy="401121"/>
          </a:xfrm>
          <a:prstGeom prst="line">
            <a:avLst/>
          </a:prstGeom>
          <a:ln w="19050" cap="flat">
            <a:solidFill>
              <a:srgbClr val="18738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6520425" y="4783047"/>
            <a:ext cx="880793" cy="88079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w="133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25" name="Freeform 25"/>
          <p:cNvSpPr/>
          <p:nvPr/>
        </p:nvSpPr>
        <p:spPr>
          <a:xfrm>
            <a:off x="4723443" y="2020145"/>
            <a:ext cx="1224583" cy="1224583"/>
          </a:xfrm>
          <a:custGeom>
            <a:avLst/>
            <a:gdLst/>
            <a:ahLst/>
            <a:cxnLst/>
            <a:rect l="l" t="t" r="r" b="b"/>
            <a:pathLst>
              <a:path w="1836875" h="1836875">
                <a:moveTo>
                  <a:pt x="0" y="0"/>
                </a:moveTo>
                <a:lnTo>
                  <a:pt x="1836875" y="0"/>
                </a:lnTo>
                <a:lnTo>
                  <a:pt x="1836875" y="1836875"/>
                </a:lnTo>
                <a:lnTo>
                  <a:pt x="0" y="1836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6" name="AutoShape 26"/>
          <p:cNvSpPr/>
          <p:nvPr/>
        </p:nvSpPr>
        <p:spPr>
          <a:xfrm>
            <a:off x="4334878" y="1968985"/>
            <a:ext cx="610305" cy="401121"/>
          </a:xfrm>
          <a:prstGeom prst="line">
            <a:avLst/>
          </a:prstGeom>
          <a:ln w="19050" cap="flat">
            <a:solidFill>
              <a:srgbClr val="18738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7" name="Group 27"/>
          <p:cNvGrpSpPr/>
          <p:nvPr/>
        </p:nvGrpSpPr>
        <p:grpSpPr>
          <a:xfrm>
            <a:off x="4887924" y="2114825"/>
            <a:ext cx="880793" cy="88079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w="133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30" name="AutoShape 30"/>
          <p:cNvSpPr/>
          <p:nvPr/>
        </p:nvSpPr>
        <p:spPr>
          <a:xfrm flipH="1">
            <a:off x="4353772" y="5383215"/>
            <a:ext cx="610408" cy="400963"/>
          </a:xfrm>
          <a:prstGeom prst="line">
            <a:avLst/>
          </a:prstGeom>
          <a:ln w="19050" cap="flat">
            <a:solidFill>
              <a:srgbClr val="9CC147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" name="Group 31"/>
          <p:cNvGrpSpPr/>
          <p:nvPr/>
        </p:nvGrpSpPr>
        <p:grpSpPr>
          <a:xfrm>
            <a:off x="4887924" y="4783047"/>
            <a:ext cx="880793" cy="880793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CC147"/>
            </a:solidFill>
            <a:ln w="133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34" name="Freeform 34"/>
          <p:cNvSpPr/>
          <p:nvPr/>
        </p:nvSpPr>
        <p:spPr>
          <a:xfrm>
            <a:off x="7581720" y="3673346"/>
            <a:ext cx="419750" cy="422390"/>
          </a:xfrm>
          <a:custGeom>
            <a:avLst/>
            <a:gdLst/>
            <a:ahLst/>
            <a:cxnLst/>
            <a:rect l="l" t="t" r="r" b="b"/>
            <a:pathLst>
              <a:path w="629625" h="633585">
                <a:moveTo>
                  <a:pt x="0" y="0"/>
                </a:moveTo>
                <a:lnTo>
                  <a:pt x="629625" y="0"/>
                </a:lnTo>
                <a:lnTo>
                  <a:pt x="629625" y="633585"/>
                </a:lnTo>
                <a:lnTo>
                  <a:pt x="0" y="633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5" name="Freeform 35"/>
          <p:cNvSpPr/>
          <p:nvPr/>
        </p:nvSpPr>
        <p:spPr>
          <a:xfrm>
            <a:off x="4315614" y="3700792"/>
            <a:ext cx="385319" cy="367498"/>
          </a:xfrm>
          <a:custGeom>
            <a:avLst/>
            <a:gdLst/>
            <a:ahLst/>
            <a:cxnLst/>
            <a:rect l="l" t="t" r="r" b="b"/>
            <a:pathLst>
              <a:path w="577978" h="551247">
                <a:moveTo>
                  <a:pt x="0" y="0"/>
                </a:moveTo>
                <a:lnTo>
                  <a:pt x="577978" y="0"/>
                </a:lnTo>
                <a:lnTo>
                  <a:pt x="577978" y="551247"/>
                </a:lnTo>
                <a:lnTo>
                  <a:pt x="0" y="5512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6" name="Freeform 36"/>
          <p:cNvSpPr/>
          <p:nvPr/>
        </p:nvSpPr>
        <p:spPr>
          <a:xfrm>
            <a:off x="6735541" y="5027599"/>
            <a:ext cx="441339" cy="391688"/>
          </a:xfrm>
          <a:custGeom>
            <a:avLst/>
            <a:gdLst/>
            <a:ahLst/>
            <a:cxnLst/>
            <a:rect l="l" t="t" r="r" b="b"/>
            <a:pathLst>
              <a:path w="662008" h="587532">
                <a:moveTo>
                  <a:pt x="0" y="0"/>
                </a:moveTo>
                <a:lnTo>
                  <a:pt x="662008" y="0"/>
                </a:lnTo>
                <a:lnTo>
                  <a:pt x="662008" y="587532"/>
                </a:lnTo>
                <a:lnTo>
                  <a:pt x="0" y="5875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37"/>
          <p:cNvSpPr/>
          <p:nvPr/>
        </p:nvSpPr>
        <p:spPr>
          <a:xfrm>
            <a:off x="5023679" y="2920640"/>
            <a:ext cx="2234191" cy="2234191"/>
          </a:xfrm>
          <a:custGeom>
            <a:avLst/>
            <a:gdLst/>
            <a:ahLst/>
            <a:cxnLst/>
            <a:rect l="l" t="t" r="r" b="b"/>
            <a:pathLst>
              <a:path w="3351287" h="3351287">
                <a:moveTo>
                  <a:pt x="0" y="0"/>
                </a:moveTo>
                <a:lnTo>
                  <a:pt x="3351287" y="0"/>
                </a:lnTo>
                <a:lnTo>
                  <a:pt x="3351287" y="3351287"/>
                </a:lnTo>
                <a:lnTo>
                  <a:pt x="0" y="335128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2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grpSp>
        <p:nvGrpSpPr>
          <p:cNvPr id="38" name="Group 38"/>
          <p:cNvGrpSpPr/>
          <p:nvPr/>
        </p:nvGrpSpPr>
        <p:grpSpPr>
          <a:xfrm>
            <a:off x="5335734" y="3079501"/>
            <a:ext cx="1610080" cy="161008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41" name="AutoShape 41"/>
          <p:cNvSpPr/>
          <p:nvPr/>
        </p:nvSpPr>
        <p:spPr>
          <a:xfrm flipH="1">
            <a:off x="7930004" y="5784295"/>
            <a:ext cx="1064987" cy="0"/>
          </a:xfrm>
          <a:prstGeom prst="line">
            <a:avLst/>
          </a:prstGeom>
          <a:ln w="19050" cap="flat">
            <a:solidFill>
              <a:srgbClr val="1873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2" name="TextBox 42"/>
          <p:cNvSpPr txBox="1"/>
          <p:nvPr/>
        </p:nvSpPr>
        <p:spPr>
          <a:xfrm>
            <a:off x="8550290" y="5524563"/>
            <a:ext cx="2540628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Environmental</a:t>
            </a:r>
          </a:p>
        </p:txBody>
      </p:sp>
      <p:sp>
        <p:nvSpPr>
          <p:cNvPr id="43" name="AutoShape 43"/>
          <p:cNvSpPr/>
          <p:nvPr/>
        </p:nvSpPr>
        <p:spPr>
          <a:xfrm flipH="1" flipV="1">
            <a:off x="3295161" y="5784256"/>
            <a:ext cx="1058611" cy="0"/>
          </a:xfrm>
          <a:prstGeom prst="line">
            <a:avLst/>
          </a:prstGeom>
          <a:ln w="19050" cap="flat">
            <a:solidFill>
              <a:srgbClr val="9CC14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TextBox 44"/>
          <p:cNvSpPr txBox="1"/>
          <p:nvPr/>
        </p:nvSpPr>
        <p:spPr>
          <a:xfrm>
            <a:off x="888701" y="5524563"/>
            <a:ext cx="2560790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Social</a:t>
            </a:r>
          </a:p>
        </p:txBody>
      </p:sp>
      <p:sp>
        <p:nvSpPr>
          <p:cNvPr id="45" name="AutoShape 45"/>
          <p:cNvSpPr/>
          <p:nvPr/>
        </p:nvSpPr>
        <p:spPr>
          <a:xfrm flipV="1">
            <a:off x="7338747" y="1969143"/>
            <a:ext cx="610408" cy="400963"/>
          </a:xfrm>
          <a:prstGeom prst="line">
            <a:avLst/>
          </a:prstGeom>
          <a:ln w="19050" cap="flat">
            <a:solidFill>
              <a:srgbClr val="D9514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46"/>
          <p:cNvSpPr/>
          <p:nvPr/>
        </p:nvSpPr>
        <p:spPr>
          <a:xfrm>
            <a:off x="3276267" y="1968985"/>
            <a:ext cx="1062779" cy="0"/>
          </a:xfrm>
          <a:prstGeom prst="line">
            <a:avLst/>
          </a:prstGeom>
          <a:ln w="19050" cap="flat">
            <a:solidFill>
              <a:srgbClr val="18738C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AutoShape 47"/>
          <p:cNvSpPr/>
          <p:nvPr/>
        </p:nvSpPr>
        <p:spPr>
          <a:xfrm>
            <a:off x="7949157" y="1969063"/>
            <a:ext cx="1064987" cy="0"/>
          </a:xfrm>
          <a:prstGeom prst="line">
            <a:avLst/>
          </a:prstGeom>
          <a:ln w="19050" cap="flat">
            <a:solidFill>
              <a:srgbClr val="D9514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8" name="Group 48"/>
          <p:cNvGrpSpPr/>
          <p:nvPr/>
        </p:nvGrpSpPr>
        <p:grpSpPr>
          <a:xfrm>
            <a:off x="3244002" y="1917826"/>
            <a:ext cx="102318" cy="102318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cap="sq">
              <a:noFill/>
              <a:prstDash val="solid"/>
              <a:miter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8945164" y="1917826"/>
            <a:ext cx="102318" cy="102318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514B"/>
            </a:solidFill>
            <a:ln cap="sq">
              <a:noFill/>
              <a:prstDash val="solid"/>
              <a:miter/>
            </a:ln>
          </p:spPr>
        </p:sp>
        <p:sp>
          <p:nvSpPr>
            <p:cNvPr id="53" name="TextBox 5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3244002" y="3846046"/>
            <a:ext cx="102318" cy="102318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4A796"/>
            </a:solidFill>
            <a:ln cap="sq">
              <a:noFill/>
              <a:prstDash val="solid"/>
              <a:miter/>
            </a:ln>
          </p:spPr>
        </p:sp>
        <p:sp>
          <p:nvSpPr>
            <p:cNvPr id="56" name="TextBox 5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8945164" y="3846046"/>
            <a:ext cx="102318" cy="102318"/>
            <a:chOff x="0" y="0"/>
            <a:chExt cx="8128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8033"/>
            </a:solidFill>
            <a:ln cap="sq">
              <a:noFill/>
              <a:prstDash val="solid"/>
              <a:miter/>
            </a:ln>
          </p:spPr>
        </p:sp>
        <p:sp>
          <p:nvSpPr>
            <p:cNvPr id="59" name="TextBox 5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3244002" y="5733136"/>
            <a:ext cx="102318" cy="102318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CC147"/>
            </a:solidFill>
            <a:ln cap="sq">
              <a:noFill/>
              <a:prstDash val="solid"/>
              <a:miter/>
            </a:ln>
          </p:spPr>
        </p:sp>
        <p:sp>
          <p:nvSpPr>
            <p:cNvPr id="62" name="TextBox 6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8945164" y="5733136"/>
            <a:ext cx="102318" cy="102318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cap="sq">
              <a:noFill/>
              <a:prstDash val="solid"/>
              <a:miter/>
            </a:ln>
          </p:spPr>
        </p:sp>
        <p:sp>
          <p:nvSpPr>
            <p:cNvPr id="65" name="TextBox 6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773"/>
                </a:lnSpc>
              </a:pPr>
              <a:endParaRPr sz="1200"/>
            </a:p>
          </p:txBody>
        </p:sp>
      </p:grpSp>
      <p:sp>
        <p:nvSpPr>
          <p:cNvPr id="66" name="Freeform 66"/>
          <p:cNvSpPr/>
          <p:nvPr/>
        </p:nvSpPr>
        <p:spPr>
          <a:xfrm>
            <a:off x="5103041" y="2361476"/>
            <a:ext cx="447320" cy="387491"/>
          </a:xfrm>
          <a:custGeom>
            <a:avLst/>
            <a:gdLst/>
            <a:ahLst/>
            <a:cxnLst/>
            <a:rect l="l" t="t" r="r" b="b"/>
            <a:pathLst>
              <a:path w="670980" h="581237">
                <a:moveTo>
                  <a:pt x="0" y="0"/>
                </a:moveTo>
                <a:lnTo>
                  <a:pt x="670980" y="0"/>
                </a:lnTo>
                <a:lnTo>
                  <a:pt x="670980" y="581236"/>
                </a:lnTo>
                <a:lnTo>
                  <a:pt x="0" y="58123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7" name="Freeform 67"/>
          <p:cNvSpPr/>
          <p:nvPr/>
        </p:nvSpPr>
        <p:spPr>
          <a:xfrm>
            <a:off x="5134394" y="5042364"/>
            <a:ext cx="387854" cy="362159"/>
          </a:xfrm>
          <a:custGeom>
            <a:avLst/>
            <a:gdLst/>
            <a:ahLst/>
            <a:cxnLst/>
            <a:rect l="l" t="t" r="r" b="b"/>
            <a:pathLst>
              <a:path w="581781" h="543238">
                <a:moveTo>
                  <a:pt x="0" y="0"/>
                </a:moveTo>
                <a:lnTo>
                  <a:pt x="581781" y="0"/>
                </a:lnTo>
                <a:lnTo>
                  <a:pt x="581781" y="543238"/>
                </a:lnTo>
                <a:lnTo>
                  <a:pt x="0" y="54323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8" name="Freeform 68"/>
          <p:cNvSpPr/>
          <p:nvPr/>
        </p:nvSpPr>
        <p:spPr>
          <a:xfrm>
            <a:off x="6787565" y="2347863"/>
            <a:ext cx="389315" cy="414717"/>
          </a:xfrm>
          <a:custGeom>
            <a:avLst/>
            <a:gdLst/>
            <a:ahLst/>
            <a:cxnLst/>
            <a:rect l="l" t="t" r="r" b="b"/>
            <a:pathLst>
              <a:path w="583973" h="622075">
                <a:moveTo>
                  <a:pt x="0" y="0"/>
                </a:moveTo>
                <a:lnTo>
                  <a:pt x="583973" y="0"/>
                </a:lnTo>
                <a:lnTo>
                  <a:pt x="583973" y="622074"/>
                </a:lnTo>
                <a:lnTo>
                  <a:pt x="0" y="62207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69" name="Freeform 69"/>
          <p:cNvSpPr/>
          <p:nvPr/>
        </p:nvSpPr>
        <p:spPr>
          <a:xfrm rot="-1363172">
            <a:off x="11605699" y="-211065"/>
            <a:ext cx="1312952" cy="1425185"/>
          </a:xfrm>
          <a:custGeom>
            <a:avLst/>
            <a:gdLst/>
            <a:ahLst/>
            <a:cxnLst/>
            <a:rect l="l" t="t" r="r" b="b"/>
            <a:pathLst>
              <a:path w="1969428" h="2137778">
                <a:moveTo>
                  <a:pt x="0" y="0"/>
                </a:moveTo>
                <a:lnTo>
                  <a:pt x="1969428" y="0"/>
                </a:lnTo>
                <a:lnTo>
                  <a:pt x="1969428" y="2137778"/>
                </a:lnTo>
                <a:lnTo>
                  <a:pt x="0" y="213777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12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1" name="TextBox 71"/>
          <p:cNvSpPr txBox="1"/>
          <p:nvPr/>
        </p:nvSpPr>
        <p:spPr>
          <a:xfrm>
            <a:off x="3406040" y="459505"/>
            <a:ext cx="537992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4400" b="1" dirty="0">
                <a:solidFill>
                  <a:srgbClr val="000000"/>
                </a:solidFill>
                <a:latin typeface="Gill Sans" panose="020B0802020104020203" pitchFamily="34" charset="0"/>
                <a:ea typeface="Helvetica World Bold"/>
                <a:cs typeface="Helvetica World Bold"/>
                <a:sym typeface="Helvetica World Bold"/>
              </a:rPr>
              <a:t>PESTLE ANALYSIS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5520191" y="3675745"/>
            <a:ext cx="1308189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b="1" dirty="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PESTLE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525541" y="1439754"/>
            <a:ext cx="302469" cy="678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6"/>
              </a:lnSpc>
            </a:pPr>
            <a:r>
              <a:rPr lang="en-US" sz="4133" b="1">
                <a:solidFill>
                  <a:srgbClr val="18738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11127522" y="1439754"/>
            <a:ext cx="302469" cy="678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86"/>
              </a:lnSpc>
            </a:pPr>
            <a:r>
              <a:rPr lang="en-US" sz="4133" b="1">
                <a:solidFill>
                  <a:srgbClr val="D9514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4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586233" y="3325225"/>
            <a:ext cx="302469" cy="678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6"/>
              </a:lnSpc>
            </a:pPr>
            <a:r>
              <a:rPr lang="en-US" sz="4133" b="1">
                <a:solidFill>
                  <a:srgbClr val="44A7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1127522" y="3353893"/>
            <a:ext cx="302469" cy="678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86"/>
              </a:lnSpc>
            </a:pPr>
            <a:r>
              <a:rPr lang="en-US" sz="4133" b="1">
                <a:solidFill>
                  <a:srgbClr val="DD803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5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5557218" y="4027933"/>
            <a:ext cx="1167113" cy="163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 spc="66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ANALYSIS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8583629" y="1780392"/>
            <a:ext cx="2507288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Technological</a:t>
            </a:r>
          </a:p>
        </p:txBody>
      </p:sp>
      <p:sp>
        <p:nvSpPr>
          <p:cNvPr id="79" name="TextBox 79"/>
          <p:cNvSpPr txBox="1"/>
          <p:nvPr/>
        </p:nvSpPr>
        <p:spPr>
          <a:xfrm>
            <a:off x="8429963" y="2123163"/>
            <a:ext cx="3057085" cy="95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7884" lvl="1" indent="-143942" algn="just">
              <a:lnSpc>
                <a:spcPts val="1867"/>
              </a:lnSpc>
              <a:buFont typeface="Arial"/>
              <a:buChar char="•"/>
            </a:pPr>
            <a:r>
              <a:rPr lang="en-US" sz="1333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AI growth drives need for NPUs and accelerator-ready CPUs.</a:t>
            </a:r>
          </a:p>
          <a:p>
            <a:pPr marL="287884" lvl="1" indent="-143942" algn="just">
              <a:lnSpc>
                <a:spcPts val="1867"/>
              </a:lnSpc>
              <a:buFont typeface="Arial"/>
              <a:buChar char="•"/>
            </a:pPr>
            <a:r>
              <a:rPr lang="en-US" sz="1333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Roadmap depends on Zen execution and TSMC node access.</a:t>
            </a:r>
          </a:p>
        </p:txBody>
      </p:sp>
      <p:sp>
        <p:nvSpPr>
          <p:cNvPr id="80" name="TextBox 80"/>
          <p:cNvSpPr txBox="1"/>
          <p:nvPr/>
        </p:nvSpPr>
        <p:spPr>
          <a:xfrm>
            <a:off x="828010" y="1742291"/>
            <a:ext cx="2560790" cy="327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Political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525541" y="2102695"/>
            <a:ext cx="3542336" cy="95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7882" lvl="1" indent="-143941" algn="just">
              <a:lnSpc>
                <a:spcPts val="1867"/>
              </a:lnSpc>
              <a:buFont typeface="Arial"/>
              <a:buChar char="•"/>
            </a:pPr>
            <a:r>
              <a:rPr lang="en-US" sz="1333" dirty="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US export controls limit CPU expansion in Asia.</a:t>
            </a:r>
          </a:p>
          <a:p>
            <a:pPr marL="287882" lvl="1" indent="-143941" algn="just">
              <a:lnSpc>
                <a:spcPts val="1867"/>
              </a:lnSpc>
              <a:buFont typeface="Arial"/>
              <a:buChar char="•"/>
            </a:pPr>
            <a:r>
              <a:rPr lang="en-US" sz="1333" dirty="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EPYC deployments subject to US regulatory scrutiny in sensitive sectors.</a:t>
            </a:r>
          </a:p>
        </p:txBody>
      </p:sp>
      <p:sp>
        <p:nvSpPr>
          <p:cNvPr id="82" name="TextBox 82"/>
          <p:cNvSpPr txBox="1"/>
          <p:nvPr/>
        </p:nvSpPr>
        <p:spPr>
          <a:xfrm>
            <a:off x="8550290" y="3655378"/>
            <a:ext cx="2540628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00"/>
              </a:lnSpc>
            </a:pPr>
            <a:r>
              <a:rPr lang="en-US" sz="20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Legal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8429963" y="4005986"/>
            <a:ext cx="2973574" cy="95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7884" lvl="1" indent="-143942" algn="just">
              <a:lnSpc>
                <a:spcPts val="1867"/>
              </a:lnSpc>
              <a:buFont typeface="Arial"/>
              <a:buChar char="•"/>
            </a:pPr>
            <a:r>
              <a:rPr lang="en-US" sz="1333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Faces global antitrust and IP compliance challenges.</a:t>
            </a:r>
          </a:p>
          <a:p>
            <a:pPr marL="287884" lvl="1" indent="-143942" algn="just">
              <a:lnSpc>
                <a:spcPts val="1867"/>
              </a:lnSpc>
              <a:buFont typeface="Arial"/>
              <a:buChar char="•"/>
            </a:pPr>
            <a:r>
              <a:rPr lang="en-US" sz="1333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x86 product continuity relies on Intel cross-licensing.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888701" y="3655378"/>
            <a:ext cx="2509631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 b="1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Economic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525541" y="3964412"/>
            <a:ext cx="3542336" cy="95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7882" lvl="1" indent="-143941" algn="just">
              <a:lnSpc>
                <a:spcPts val="1867"/>
              </a:lnSpc>
              <a:buFont typeface="Arial"/>
              <a:buChar char="•"/>
            </a:pPr>
            <a:r>
              <a:rPr lang="en-US" sz="1333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Cloud and enterprise demand tied to macroeconomic cycles.</a:t>
            </a:r>
          </a:p>
          <a:p>
            <a:pPr marL="287882" lvl="1" indent="-143941" algn="just">
              <a:lnSpc>
                <a:spcPts val="1867"/>
              </a:lnSpc>
              <a:buFont typeface="Arial"/>
              <a:buChar char="•"/>
            </a:pPr>
            <a:r>
              <a:rPr lang="en-US" sz="1333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Strong USD reduces global pricing flexibility for Ryzen.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7538051" y="5891930"/>
            <a:ext cx="3968149" cy="952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7884" lvl="1" indent="-143942" algn="just">
              <a:lnSpc>
                <a:spcPts val="1867"/>
              </a:lnSpc>
              <a:buFont typeface="Arial"/>
              <a:buChar char="•"/>
            </a:pPr>
            <a:r>
              <a:rPr lang="en-US" sz="1333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EPYC aligns with green data center goals.</a:t>
            </a:r>
          </a:p>
          <a:p>
            <a:pPr marL="287884" lvl="1" indent="-143942" algn="just">
              <a:lnSpc>
                <a:spcPts val="1867"/>
              </a:lnSpc>
              <a:buFont typeface="Arial"/>
              <a:buChar char="•"/>
            </a:pPr>
            <a:r>
              <a:rPr lang="en-US" sz="1333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Fabless model supports AMD’s low-emission ESG profile.</a:t>
            </a:r>
          </a:p>
          <a:p>
            <a:pPr algn="just">
              <a:lnSpc>
                <a:spcPts val="1867"/>
              </a:lnSpc>
            </a:pPr>
            <a:endParaRPr lang="en-US" sz="1333">
              <a:solidFill>
                <a:srgbClr val="343434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87" name="TextBox 87"/>
          <p:cNvSpPr txBox="1"/>
          <p:nvPr/>
        </p:nvSpPr>
        <p:spPr>
          <a:xfrm>
            <a:off x="525541" y="5911745"/>
            <a:ext cx="4608853" cy="708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7882" lvl="1" indent="-143941" algn="just">
              <a:lnSpc>
                <a:spcPts val="1867"/>
              </a:lnSpc>
              <a:buFont typeface="Arial"/>
              <a:buChar char="•"/>
            </a:pPr>
            <a:r>
              <a:rPr lang="en-US" sz="1333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Hybrid work drives mobile CPU demand.</a:t>
            </a:r>
          </a:p>
          <a:p>
            <a:pPr marL="287882" lvl="1" indent="-143941" algn="just">
              <a:lnSpc>
                <a:spcPts val="1867"/>
              </a:lnSpc>
              <a:buFont typeface="Arial"/>
              <a:buChar char="•"/>
            </a:pPr>
            <a:r>
              <a:rPr lang="en-US" sz="1333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DIY users seek efficiency, value, and long-term upgrade paths.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586233" y="5229314"/>
            <a:ext cx="302469" cy="678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86"/>
              </a:lnSpc>
            </a:pPr>
            <a:r>
              <a:rPr lang="en-US" sz="4133" b="1">
                <a:solidFill>
                  <a:srgbClr val="9CC14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</a:t>
            </a:r>
          </a:p>
        </p:txBody>
      </p:sp>
      <p:sp>
        <p:nvSpPr>
          <p:cNvPr id="90" name="Freeform 64">
            <a:extLst>
              <a:ext uri="{FF2B5EF4-FFF2-40B4-BE49-F238E27FC236}">
                <a16:creationId xmlns:a16="http://schemas.microsoft.com/office/drawing/2014/main" id="{90A50004-D3D5-9E98-C35B-952EC60DFFFA}"/>
              </a:ext>
            </a:extLst>
          </p:cNvPr>
          <p:cNvSpPr/>
          <p:nvPr/>
        </p:nvSpPr>
        <p:spPr>
          <a:xfrm rot="1227990">
            <a:off x="-2559056" y="-5254925"/>
            <a:ext cx="9885078" cy="9795213"/>
          </a:xfrm>
          <a:custGeom>
            <a:avLst/>
            <a:gdLst/>
            <a:ahLst/>
            <a:cxnLst/>
            <a:rect l="l" t="t" r="r" b="b"/>
            <a:pathLst>
              <a:path w="14827617" h="14692820">
                <a:moveTo>
                  <a:pt x="0" y="0"/>
                </a:moveTo>
                <a:lnTo>
                  <a:pt x="14827616" y="0"/>
                </a:lnTo>
                <a:lnTo>
                  <a:pt x="14827616" y="14692820"/>
                </a:lnTo>
                <a:lnTo>
                  <a:pt x="0" y="1469282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12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</p:sp>
      <p:sp>
        <p:nvSpPr>
          <p:cNvPr id="89" name="TextBox 89"/>
          <p:cNvSpPr txBox="1"/>
          <p:nvPr/>
        </p:nvSpPr>
        <p:spPr>
          <a:xfrm>
            <a:off x="11127522" y="5246433"/>
            <a:ext cx="302469" cy="678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86"/>
              </a:lnSpc>
            </a:pPr>
            <a:r>
              <a:rPr lang="en-US" sz="4133" b="1">
                <a:solidFill>
                  <a:srgbClr val="18738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69701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791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7782688" y="4267655"/>
            <a:ext cx="4925435" cy="3325087"/>
            <a:chOff x="0" y="0"/>
            <a:chExt cx="1945851" cy="1313615"/>
          </a:xfrm>
          <a:solidFill>
            <a:srgbClr val="3D342B"/>
          </a:solidFill>
        </p:grpSpPr>
        <p:sp>
          <p:nvSpPr>
            <p:cNvPr id="4" name="Freeform 4"/>
            <p:cNvSpPr/>
            <p:nvPr/>
          </p:nvSpPr>
          <p:spPr>
            <a:xfrm>
              <a:off x="0" y="0"/>
              <a:ext cx="1945851" cy="1313615"/>
            </a:xfrm>
            <a:custGeom>
              <a:avLst/>
              <a:gdLst/>
              <a:ahLst/>
              <a:cxnLst/>
              <a:rect l="l" t="t" r="r" b="b"/>
              <a:pathLst>
                <a:path w="1945851" h="1313615">
                  <a:moveTo>
                    <a:pt x="0" y="0"/>
                  </a:moveTo>
                  <a:lnTo>
                    <a:pt x="1945851" y="0"/>
                  </a:lnTo>
                  <a:lnTo>
                    <a:pt x="1945851" y="1313615"/>
                  </a:lnTo>
                  <a:lnTo>
                    <a:pt x="0" y="1313615"/>
                  </a:lnTo>
                  <a:close/>
                </a:path>
              </a:pathLst>
            </a:custGeom>
            <a:grpFill/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945851" cy="1342190"/>
            </a:xfrm>
            <a:prstGeom prst="rect">
              <a:avLst/>
            </a:prstGeom>
            <a:grpFill/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71"/>
                </a:lnSpc>
              </a:pPr>
              <a:endParaRPr sz="1200"/>
            </a:p>
          </p:txBody>
        </p:sp>
      </p:grpSp>
      <p:sp>
        <p:nvSpPr>
          <p:cNvPr id="9" name="AutoShape 9"/>
          <p:cNvSpPr/>
          <p:nvPr/>
        </p:nvSpPr>
        <p:spPr>
          <a:xfrm flipH="1" flipV="1">
            <a:off x="11399133" y="-46674"/>
            <a:ext cx="16197" cy="3183278"/>
          </a:xfrm>
          <a:prstGeom prst="line">
            <a:avLst/>
          </a:prstGeom>
          <a:ln w="5715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710462" y="6359057"/>
            <a:ext cx="1154351" cy="171710"/>
          </a:xfrm>
          <a:custGeom>
            <a:avLst/>
            <a:gdLst/>
            <a:ahLst/>
            <a:cxnLst/>
            <a:rect l="l" t="t" r="r" b="b"/>
            <a:pathLst>
              <a:path w="1731527" h="257565">
                <a:moveTo>
                  <a:pt x="0" y="0"/>
                </a:moveTo>
                <a:lnTo>
                  <a:pt x="1731527" y="0"/>
                </a:lnTo>
                <a:lnTo>
                  <a:pt x="1731527" y="257564"/>
                </a:lnTo>
                <a:lnTo>
                  <a:pt x="0" y="257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34485" y="654758"/>
            <a:ext cx="10335858" cy="9885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760"/>
              </a:lnSpc>
            </a:pPr>
            <a:r>
              <a:rPr lang="en-US" sz="4400" b="1" dirty="0">
                <a:latin typeface="Gill Sans" panose="020B0802020104020203" pitchFamily="34" charset="0"/>
              </a:rPr>
              <a:t>1. Technical Influencer &amp; Thought Leadership Marketing</a:t>
            </a:r>
            <a:endParaRPr lang="en-US" sz="4400" dirty="0">
              <a:solidFill>
                <a:srgbClr val="817463"/>
              </a:solidFill>
              <a:latin typeface="Gill Sans" panose="020B0802020104020203" pitchFamily="34" charset="0"/>
              <a:ea typeface="Brasika"/>
              <a:cs typeface="Brasika"/>
              <a:sym typeface="Brasika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85800" y="1803520"/>
            <a:ext cx="5562177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Business Focus: 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Data-backed marketing via influencers (Linus Tech Tips, Gamers Nexus, Hardware Unboxed)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Focus on benchmarks, thermal efficiency, and cost-per-core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Builds trust through third-party validation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Targets gamers, creators, and PC enthusiasts</a:t>
            </a:r>
          </a:p>
          <a:p>
            <a:pPr algn="just"/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Enterprise Strategy:</a:t>
            </a:r>
            <a:endParaRPr lang="en-US" dirty="0"/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Uses LinkedIn, CIO briefings, and webinars for outreach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Highlights efficiency, scalability, and total cost of ownership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Supports messaging with whitepapers and case studies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Targets </a:t>
            </a:r>
            <a:r>
              <a:rPr lang="en-US" altLang="en-US" dirty="0" err="1">
                <a:latin typeface="Arial" panose="020B0604020202020204" pitchFamily="34" charset="0"/>
              </a:rPr>
              <a:t>hyperscalers</a:t>
            </a:r>
            <a:r>
              <a:rPr lang="en-US" altLang="en-US" dirty="0">
                <a:latin typeface="Arial" panose="020B0604020202020204" pitchFamily="34" charset="0"/>
              </a:rPr>
              <a:t> and data center clients</a:t>
            </a:r>
          </a:p>
        </p:txBody>
      </p:sp>
      <p:sp>
        <p:nvSpPr>
          <p:cNvPr id="21" name="AutoShape 21"/>
          <p:cNvSpPr/>
          <p:nvPr/>
        </p:nvSpPr>
        <p:spPr>
          <a:xfrm flipH="1" flipV="1">
            <a:off x="685800" y="1046212"/>
            <a:ext cx="11695539" cy="3325"/>
          </a:xfrm>
          <a:prstGeom prst="line">
            <a:avLst/>
          </a:prstGeom>
          <a:ln w="57150">
            <a:headEnd type="none" w="sm" len="sm"/>
            <a:tailEnd type="none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22" name="Freeform 22"/>
          <p:cNvSpPr/>
          <p:nvPr/>
        </p:nvSpPr>
        <p:spPr>
          <a:xfrm>
            <a:off x="11218493" y="865572"/>
            <a:ext cx="361280" cy="36128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495ED0D-DA59-1285-D116-E63BA00E88E5}"/>
              </a:ext>
            </a:extLst>
          </p:cNvPr>
          <p:cNvSpPr/>
          <p:nvPr/>
        </p:nvSpPr>
        <p:spPr>
          <a:xfrm>
            <a:off x="6892422" y="3101304"/>
            <a:ext cx="4350771" cy="3576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6" name="Picture 2" descr="Linus Media Group - Wikipedia">
            <a:extLst>
              <a:ext uri="{FF2B5EF4-FFF2-40B4-BE49-F238E27FC236}">
                <a16:creationId xmlns:a16="http://schemas.microsoft.com/office/drawing/2014/main" id="{455088F4-3F6E-D2C3-56F0-7767CAC09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7808" y="1149028"/>
            <a:ext cx="2001380" cy="200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8A766B-D71E-6713-1273-F0864EDCAA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5257" y="5312571"/>
            <a:ext cx="4133931" cy="123525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3C1319-A44F-A555-7097-1A87268CAE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5257" y="3253224"/>
            <a:ext cx="4133932" cy="1956532"/>
          </a:xfrm>
          <a:prstGeom prst="rect">
            <a:avLst/>
          </a:prstGeom>
        </p:spPr>
      </p:pic>
      <p:pic>
        <p:nvPicPr>
          <p:cNvPr id="1028" name="Picture 4" descr="JayZTwoCents Logo - Z Systems, inc.">
            <a:extLst>
              <a:ext uri="{FF2B5EF4-FFF2-40B4-BE49-F238E27FC236}">
                <a16:creationId xmlns:a16="http://schemas.microsoft.com/office/drawing/2014/main" id="{F925A47B-CA8B-A001-C08F-223FBA73B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256" y="1152329"/>
            <a:ext cx="2033774" cy="203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76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638" b="-7563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802878" y="-457200"/>
            <a:ext cx="4876800" cy="2286000"/>
          </a:xfrm>
          <a:custGeom>
            <a:avLst/>
            <a:gdLst/>
            <a:ahLst/>
            <a:cxnLst/>
            <a:rect l="l" t="t" r="r" b="b"/>
            <a:pathLst>
              <a:path w="7315200" h="3429000">
                <a:moveTo>
                  <a:pt x="0" y="0"/>
                </a:moveTo>
                <a:lnTo>
                  <a:pt x="7315200" y="0"/>
                </a:lnTo>
                <a:lnTo>
                  <a:pt x="73152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-3826936" y="4922881"/>
            <a:ext cx="4876800" cy="2286000"/>
          </a:xfrm>
          <a:custGeom>
            <a:avLst/>
            <a:gdLst/>
            <a:ahLst/>
            <a:cxnLst/>
            <a:rect l="l" t="t" r="r" b="b"/>
            <a:pathLst>
              <a:path w="7315200" h="3429000">
                <a:moveTo>
                  <a:pt x="7315200" y="3429000"/>
                </a:moveTo>
                <a:lnTo>
                  <a:pt x="0" y="3429000"/>
                </a:lnTo>
                <a:lnTo>
                  <a:pt x="0" y="0"/>
                </a:lnTo>
                <a:lnTo>
                  <a:pt x="7315200" y="0"/>
                </a:lnTo>
                <a:lnTo>
                  <a:pt x="7315200" y="342900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196490">
            <a:off x="-951853" y="-870593"/>
            <a:ext cx="2276060" cy="1741185"/>
          </a:xfrm>
          <a:custGeom>
            <a:avLst/>
            <a:gdLst/>
            <a:ahLst/>
            <a:cxnLst/>
            <a:rect l="l" t="t" r="r" b="b"/>
            <a:pathLst>
              <a:path w="3414090" h="2611778">
                <a:moveTo>
                  <a:pt x="0" y="0"/>
                </a:moveTo>
                <a:lnTo>
                  <a:pt x="3414090" y="0"/>
                </a:lnTo>
                <a:lnTo>
                  <a:pt x="3414090" y="2611778"/>
                </a:lnTo>
                <a:lnTo>
                  <a:pt x="0" y="26117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228773">
            <a:off x="9597999" y="6295384"/>
            <a:ext cx="3140931" cy="1205332"/>
          </a:xfrm>
          <a:custGeom>
            <a:avLst/>
            <a:gdLst/>
            <a:ahLst/>
            <a:cxnLst/>
            <a:rect l="l" t="t" r="r" b="b"/>
            <a:pathLst>
              <a:path w="4711396" h="1807998">
                <a:moveTo>
                  <a:pt x="0" y="0"/>
                </a:moveTo>
                <a:lnTo>
                  <a:pt x="4711396" y="0"/>
                </a:lnTo>
                <a:lnTo>
                  <a:pt x="4711396" y="1807998"/>
                </a:lnTo>
                <a:lnTo>
                  <a:pt x="0" y="18079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 rot="-5400000">
            <a:off x="5527622" y="408223"/>
            <a:ext cx="1004225" cy="1559379"/>
            <a:chOff x="0" y="0"/>
            <a:chExt cx="660400" cy="102548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60400" cy="1025481"/>
            </a:xfrm>
            <a:custGeom>
              <a:avLst/>
              <a:gdLst/>
              <a:ahLst/>
              <a:cxnLst/>
              <a:rect l="l" t="t" r="r" b="b"/>
              <a:pathLst>
                <a:path w="660400" h="1025481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3226"/>
                  </a:cubicBezTo>
                  <a:lnTo>
                    <a:pt x="660400" y="1025481"/>
                  </a:lnTo>
                  <a:lnTo>
                    <a:pt x="0" y="1025481"/>
                  </a:lnTo>
                  <a:lnTo>
                    <a:pt x="0" y="33374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386C9C">
                <a:alpha val="4980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79375"/>
              <a:ext cx="660400" cy="94610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42"/>
                </a:lnSpc>
              </a:pPr>
              <a:endParaRPr sz="1200"/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5527622" y="2759573"/>
            <a:ext cx="1004225" cy="1559379"/>
            <a:chOff x="0" y="0"/>
            <a:chExt cx="660400" cy="10254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60400" cy="1025481"/>
            </a:xfrm>
            <a:custGeom>
              <a:avLst/>
              <a:gdLst/>
              <a:ahLst/>
              <a:cxnLst/>
              <a:rect l="l" t="t" r="r" b="b"/>
              <a:pathLst>
                <a:path w="660400" h="1025481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3226"/>
                  </a:cubicBezTo>
                  <a:lnTo>
                    <a:pt x="660400" y="1025481"/>
                  </a:lnTo>
                  <a:lnTo>
                    <a:pt x="0" y="1025481"/>
                  </a:lnTo>
                  <a:lnTo>
                    <a:pt x="0" y="33374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C34D24">
                <a:alpha val="49804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79375"/>
              <a:ext cx="660400" cy="94610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42"/>
                </a:lnSpc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 rot="-5400000">
            <a:off x="5527622" y="1583898"/>
            <a:ext cx="1004225" cy="1559379"/>
            <a:chOff x="0" y="0"/>
            <a:chExt cx="660400" cy="10254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60400" cy="1025481"/>
            </a:xfrm>
            <a:custGeom>
              <a:avLst/>
              <a:gdLst/>
              <a:ahLst/>
              <a:cxnLst/>
              <a:rect l="l" t="t" r="r" b="b"/>
              <a:pathLst>
                <a:path w="660400" h="1025481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3226"/>
                  </a:cubicBezTo>
                  <a:lnTo>
                    <a:pt x="660400" y="1025481"/>
                  </a:lnTo>
                  <a:lnTo>
                    <a:pt x="0" y="1025481"/>
                  </a:lnTo>
                  <a:lnTo>
                    <a:pt x="0" y="33374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308FBE">
                <a:alpha val="49804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79375"/>
              <a:ext cx="660400" cy="94610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42"/>
                </a:lnSpc>
              </a:pPr>
              <a:endParaRPr sz="1200"/>
            </a:p>
          </p:txBody>
        </p:sp>
      </p:grpSp>
      <p:sp>
        <p:nvSpPr>
          <p:cNvPr id="16" name="Freeform 16"/>
          <p:cNvSpPr/>
          <p:nvPr/>
        </p:nvSpPr>
        <p:spPr>
          <a:xfrm>
            <a:off x="6201235" y="2474717"/>
            <a:ext cx="2333687" cy="540721"/>
          </a:xfrm>
          <a:custGeom>
            <a:avLst/>
            <a:gdLst/>
            <a:ahLst/>
            <a:cxnLst/>
            <a:rect l="l" t="t" r="r" b="b"/>
            <a:pathLst>
              <a:path w="3500530" h="811081">
                <a:moveTo>
                  <a:pt x="0" y="0"/>
                </a:moveTo>
                <a:lnTo>
                  <a:pt x="3500530" y="0"/>
                </a:lnTo>
                <a:lnTo>
                  <a:pt x="3500530" y="811081"/>
                </a:lnTo>
                <a:lnTo>
                  <a:pt x="0" y="8110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146544"/>
            </a:stretch>
          </a:blipFill>
          <a:ln cap="sq">
            <a:noFill/>
            <a:prstDash val="solid"/>
            <a:miter/>
          </a:ln>
        </p:spPr>
      </p:sp>
      <p:grpSp>
        <p:nvGrpSpPr>
          <p:cNvPr id="17" name="Group 17"/>
          <p:cNvGrpSpPr/>
          <p:nvPr/>
        </p:nvGrpSpPr>
        <p:grpSpPr>
          <a:xfrm rot="-5400000">
            <a:off x="5527622" y="3935249"/>
            <a:ext cx="1004225" cy="1559379"/>
            <a:chOff x="0" y="0"/>
            <a:chExt cx="660400" cy="10254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60400" cy="1025481"/>
            </a:xfrm>
            <a:custGeom>
              <a:avLst/>
              <a:gdLst/>
              <a:ahLst/>
              <a:cxnLst/>
              <a:rect l="l" t="t" r="r" b="b"/>
              <a:pathLst>
                <a:path w="660400" h="1025481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3226"/>
                  </a:cubicBezTo>
                  <a:lnTo>
                    <a:pt x="660400" y="1025481"/>
                  </a:lnTo>
                  <a:lnTo>
                    <a:pt x="0" y="1025481"/>
                  </a:lnTo>
                  <a:lnTo>
                    <a:pt x="0" y="33374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7A46">
                <a:alpha val="49804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79375"/>
              <a:ext cx="660400" cy="94610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42"/>
                </a:lnSpc>
              </a:pPr>
              <a:endParaRPr sz="1200"/>
            </a:p>
          </p:txBody>
        </p:sp>
      </p:grpSp>
      <p:sp>
        <p:nvSpPr>
          <p:cNvPr id="20" name="Freeform 20"/>
          <p:cNvSpPr/>
          <p:nvPr/>
        </p:nvSpPr>
        <p:spPr>
          <a:xfrm>
            <a:off x="6201235" y="4826068"/>
            <a:ext cx="2333687" cy="502741"/>
          </a:xfrm>
          <a:custGeom>
            <a:avLst/>
            <a:gdLst/>
            <a:ahLst/>
            <a:cxnLst/>
            <a:rect l="l" t="t" r="r" b="b"/>
            <a:pathLst>
              <a:path w="3500530" h="754111">
                <a:moveTo>
                  <a:pt x="0" y="0"/>
                </a:moveTo>
                <a:lnTo>
                  <a:pt x="3500530" y="0"/>
                </a:lnTo>
                <a:lnTo>
                  <a:pt x="3500530" y="754111"/>
                </a:lnTo>
                <a:lnTo>
                  <a:pt x="0" y="7541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165170"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>
            <a:off x="6227106" y="1268316"/>
            <a:ext cx="2308029" cy="531125"/>
          </a:xfrm>
          <a:custGeom>
            <a:avLst/>
            <a:gdLst/>
            <a:ahLst/>
            <a:cxnLst/>
            <a:rect l="l" t="t" r="r" b="b"/>
            <a:pathLst>
              <a:path w="3462043" h="796688">
                <a:moveTo>
                  <a:pt x="0" y="0"/>
                </a:moveTo>
                <a:lnTo>
                  <a:pt x="3462043" y="0"/>
                </a:lnTo>
                <a:lnTo>
                  <a:pt x="3462043" y="796687"/>
                </a:lnTo>
                <a:lnTo>
                  <a:pt x="0" y="79668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4999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148239"/>
            </a:stretch>
          </a:blipFill>
          <a:ln cap="sq">
            <a:noFill/>
            <a:prstDash val="solid"/>
            <a:miter/>
          </a:ln>
        </p:spPr>
      </p:sp>
      <p:grpSp>
        <p:nvGrpSpPr>
          <p:cNvPr id="22" name="Group 22"/>
          <p:cNvGrpSpPr/>
          <p:nvPr/>
        </p:nvGrpSpPr>
        <p:grpSpPr>
          <a:xfrm>
            <a:off x="6201235" y="858537"/>
            <a:ext cx="2333901" cy="658752"/>
            <a:chOff x="0" y="0"/>
            <a:chExt cx="426875" cy="12048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26875" cy="120487"/>
            </a:xfrm>
            <a:custGeom>
              <a:avLst/>
              <a:gdLst/>
              <a:ahLst/>
              <a:cxnLst/>
              <a:rect l="l" t="t" r="r" b="b"/>
              <a:pathLst>
                <a:path w="426875" h="120487">
                  <a:moveTo>
                    <a:pt x="60244" y="0"/>
                  </a:moveTo>
                  <a:lnTo>
                    <a:pt x="366631" y="0"/>
                  </a:lnTo>
                  <a:cubicBezTo>
                    <a:pt x="399903" y="0"/>
                    <a:pt x="426875" y="26972"/>
                    <a:pt x="426875" y="60244"/>
                  </a:cubicBezTo>
                  <a:lnTo>
                    <a:pt x="426875" y="60244"/>
                  </a:lnTo>
                  <a:cubicBezTo>
                    <a:pt x="426875" y="93515"/>
                    <a:pt x="399903" y="120487"/>
                    <a:pt x="366631" y="120487"/>
                  </a:cubicBezTo>
                  <a:lnTo>
                    <a:pt x="60244" y="120487"/>
                  </a:lnTo>
                  <a:cubicBezTo>
                    <a:pt x="26972" y="120487"/>
                    <a:pt x="0" y="93515"/>
                    <a:pt x="0" y="60244"/>
                  </a:cubicBezTo>
                  <a:lnTo>
                    <a:pt x="0" y="60244"/>
                  </a:lnTo>
                  <a:cubicBezTo>
                    <a:pt x="0" y="26972"/>
                    <a:pt x="26972" y="0"/>
                    <a:pt x="60244" y="0"/>
                  </a:cubicBezTo>
                  <a:close/>
                </a:path>
              </a:pathLst>
            </a:custGeom>
            <a:solidFill>
              <a:srgbClr val="386C9C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426875" cy="16811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42"/>
                </a:lnSpc>
              </a:pPr>
              <a:endParaRPr sz="1200"/>
            </a:p>
          </p:txBody>
        </p:sp>
      </p:grpSp>
      <p:sp>
        <p:nvSpPr>
          <p:cNvPr id="25" name="Freeform 25"/>
          <p:cNvSpPr/>
          <p:nvPr/>
        </p:nvSpPr>
        <p:spPr>
          <a:xfrm>
            <a:off x="6201235" y="3661295"/>
            <a:ext cx="2333687" cy="575199"/>
          </a:xfrm>
          <a:custGeom>
            <a:avLst/>
            <a:gdLst/>
            <a:ahLst/>
            <a:cxnLst/>
            <a:rect l="l" t="t" r="r" b="b"/>
            <a:pathLst>
              <a:path w="3500530" h="862799">
                <a:moveTo>
                  <a:pt x="0" y="0"/>
                </a:moveTo>
                <a:lnTo>
                  <a:pt x="3500530" y="0"/>
                </a:lnTo>
                <a:lnTo>
                  <a:pt x="3500530" y="862799"/>
                </a:lnTo>
                <a:lnTo>
                  <a:pt x="0" y="8627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131766"/>
            </a:stretch>
          </a:blipFill>
          <a:ln cap="sq">
            <a:noFill/>
            <a:prstDash val="solid"/>
            <a:miter/>
          </a:ln>
        </p:spPr>
      </p:sp>
      <p:grpSp>
        <p:nvGrpSpPr>
          <p:cNvPr id="26" name="Group 26"/>
          <p:cNvGrpSpPr/>
          <p:nvPr/>
        </p:nvGrpSpPr>
        <p:grpSpPr>
          <a:xfrm>
            <a:off x="6201235" y="3209887"/>
            <a:ext cx="2333901" cy="658752"/>
            <a:chOff x="0" y="0"/>
            <a:chExt cx="426875" cy="12048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26875" cy="120487"/>
            </a:xfrm>
            <a:custGeom>
              <a:avLst/>
              <a:gdLst/>
              <a:ahLst/>
              <a:cxnLst/>
              <a:rect l="l" t="t" r="r" b="b"/>
              <a:pathLst>
                <a:path w="426875" h="120487">
                  <a:moveTo>
                    <a:pt x="60244" y="0"/>
                  </a:moveTo>
                  <a:lnTo>
                    <a:pt x="366631" y="0"/>
                  </a:lnTo>
                  <a:cubicBezTo>
                    <a:pt x="399903" y="0"/>
                    <a:pt x="426875" y="26972"/>
                    <a:pt x="426875" y="60244"/>
                  </a:cubicBezTo>
                  <a:lnTo>
                    <a:pt x="426875" y="60244"/>
                  </a:lnTo>
                  <a:cubicBezTo>
                    <a:pt x="426875" y="93515"/>
                    <a:pt x="399903" y="120487"/>
                    <a:pt x="366631" y="120487"/>
                  </a:cubicBezTo>
                  <a:lnTo>
                    <a:pt x="60244" y="120487"/>
                  </a:lnTo>
                  <a:cubicBezTo>
                    <a:pt x="26972" y="120487"/>
                    <a:pt x="0" y="93515"/>
                    <a:pt x="0" y="60244"/>
                  </a:cubicBezTo>
                  <a:lnTo>
                    <a:pt x="0" y="60244"/>
                  </a:lnTo>
                  <a:cubicBezTo>
                    <a:pt x="0" y="26972"/>
                    <a:pt x="26972" y="0"/>
                    <a:pt x="60244" y="0"/>
                  </a:cubicBezTo>
                  <a:close/>
                </a:path>
              </a:pathLst>
            </a:custGeom>
            <a:solidFill>
              <a:srgbClr val="C34D2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426875" cy="16811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42"/>
                </a:lnSpc>
              </a:pPr>
              <a:endParaRPr sz="1200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201235" y="2034212"/>
            <a:ext cx="2333901" cy="658752"/>
            <a:chOff x="0" y="0"/>
            <a:chExt cx="426875" cy="12048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26875" cy="120487"/>
            </a:xfrm>
            <a:custGeom>
              <a:avLst/>
              <a:gdLst/>
              <a:ahLst/>
              <a:cxnLst/>
              <a:rect l="l" t="t" r="r" b="b"/>
              <a:pathLst>
                <a:path w="426875" h="120487">
                  <a:moveTo>
                    <a:pt x="60244" y="0"/>
                  </a:moveTo>
                  <a:lnTo>
                    <a:pt x="366631" y="0"/>
                  </a:lnTo>
                  <a:cubicBezTo>
                    <a:pt x="399903" y="0"/>
                    <a:pt x="426875" y="26972"/>
                    <a:pt x="426875" y="60244"/>
                  </a:cubicBezTo>
                  <a:lnTo>
                    <a:pt x="426875" y="60244"/>
                  </a:lnTo>
                  <a:cubicBezTo>
                    <a:pt x="426875" y="93515"/>
                    <a:pt x="399903" y="120487"/>
                    <a:pt x="366631" y="120487"/>
                  </a:cubicBezTo>
                  <a:lnTo>
                    <a:pt x="60244" y="120487"/>
                  </a:lnTo>
                  <a:cubicBezTo>
                    <a:pt x="26972" y="120487"/>
                    <a:pt x="0" y="93515"/>
                    <a:pt x="0" y="60244"/>
                  </a:cubicBezTo>
                  <a:lnTo>
                    <a:pt x="0" y="60244"/>
                  </a:lnTo>
                  <a:cubicBezTo>
                    <a:pt x="0" y="26972"/>
                    <a:pt x="26972" y="0"/>
                    <a:pt x="60244" y="0"/>
                  </a:cubicBezTo>
                  <a:close/>
                </a:path>
              </a:pathLst>
            </a:custGeom>
            <a:solidFill>
              <a:srgbClr val="308FBE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426875" cy="16811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42"/>
                </a:lnSpc>
              </a:pPr>
              <a:endParaRPr sz="1200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6201235" y="4385562"/>
            <a:ext cx="2333901" cy="658752"/>
            <a:chOff x="0" y="0"/>
            <a:chExt cx="426875" cy="12048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26875" cy="120487"/>
            </a:xfrm>
            <a:custGeom>
              <a:avLst/>
              <a:gdLst/>
              <a:ahLst/>
              <a:cxnLst/>
              <a:rect l="l" t="t" r="r" b="b"/>
              <a:pathLst>
                <a:path w="426875" h="120487">
                  <a:moveTo>
                    <a:pt x="60244" y="0"/>
                  </a:moveTo>
                  <a:lnTo>
                    <a:pt x="366631" y="0"/>
                  </a:lnTo>
                  <a:cubicBezTo>
                    <a:pt x="399903" y="0"/>
                    <a:pt x="426875" y="26972"/>
                    <a:pt x="426875" y="60244"/>
                  </a:cubicBezTo>
                  <a:lnTo>
                    <a:pt x="426875" y="60244"/>
                  </a:lnTo>
                  <a:cubicBezTo>
                    <a:pt x="426875" y="93515"/>
                    <a:pt x="399903" y="120487"/>
                    <a:pt x="366631" y="120487"/>
                  </a:cubicBezTo>
                  <a:lnTo>
                    <a:pt x="60244" y="120487"/>
                  </a:lnTo>
                  <a:cubicBezTo>
                    <a:pt x="26972" y="120487"/>
                    <a:pt x="0" y="93515"/>
                    <a:pt x="0" y="60244"/>
                  </a:cubicBezTo>
                  <a:lnTo>
                    <a:pt x="0" y="60244"/>
                  </a:lnTo>
                  <a:cubicBezTo>
                    <a:pt x="0" y="26972"/>
                    <a:pt x="26972" y="0"/>
                    <a:pt x="60244" y="0"/>
                  </a:cubicBezTo>
                  <a:close/>
                </a:path>
              </a:pathLst>
            </a:custGeom>
            <a:solidFill>
              <a:srgbClr val="FF7A46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426875" cy="16811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42"/>
                </a:lnSpc>
              </a:pPr>
              <a:endParaRPr sz="1200"/>
            </a:p>
          </p:txBody>
        </p:sp>
      </p:grpSp>
      <p:sp>
        <p:nvSpPr>
          <p:cNvPr id="35" name="Freeform 35"/>
          <p:cNvSpPr/>
          <p:nvPr/>
        </p:nvSpPr>
        <p:spPr>
          <a:xfrm>
            <a:off x="685800" y="2011890"/>
            <a:ext cx="3485223" cy="3856401"/>
          </a:xfrm>
          <a:custGeom>
            <a:avLst/>
            <a:gdLst/>
            <a:ahLst/>
            <a:cxnLst/>
            <a:rect l="l" t="t" r="r" b="b"/>
            <a:pathLst>
              <a:path w="5227834" h="5784602">
                <a:moveTo>
                  <a:pt x="0" y="0"/>
                </a:moveTo>
                <a:lnTo>
                  <a:pt x="5227834" y="0"/>
                </a:lnTo>
                <a:lnTo>
                  <a:pt x="5227834" y="5784603"/>
                </a:lnTo>
                <a:lnTo>
                  <a:pt x="0" y="578460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5593169" y="967128"/>
            <a:ext cx="457585" cy="441569"/>
          </a:xfrm>
          <a:custGeom>
            <a:avLst/>
            <a:gdLst/>
            <a:ahLst/>
            <a:cxnLst/>
            <a:rect l="l" t="t" r="r" b="b"/>
            <a:pathLst>
              <a:path w="686377" h="662354">
                <a:moveTo>
                  <a:pt x="0" y="0"/>
                </a:moveTo>
                <a:lnTo>
                  <a:pt x="686378" y="0"/>
                </a:lnTo>
                <a:lnTo>
                  <a:pt x="686378" y="662354"/>
                </a:lnTo>
                <a:lnTo>
                  <a:pt x="0" y="66235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5581157" y="3298459"/>
            <a:ext cx="481608" cy="481608"/>
          </a:xfrm>
          <a:custGeom>
            <a:avLst/>
            <a:gdLst/>
            <a:ahLst/>
            <a:cxnLst/>
            <a:rect l="l" t="t" r="r" b="b"/>
            <a:pathLst>
              <a:path w="722412" h="722412">
                <a:moveTo>
                  <a:pt x="0" y="0"/>
                </a:moveTo>
                <a:lnTo>
                  <a:pt x="722412" y="0"/>
                </a:lnTo>
                <a:lnTo>
                  <a:pt x="722412" y="722412"/>
                </a:lnTo>
                <a:lnTo>
                  <a:pt x="0" y="722412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5561138" y="4454115"/>
            <a:ext cx="521647" cy="521647"/>
          </a:xfrm>
          <a:custGeom>
            <a:avLst/>
            <a:gdLst/>
            <a:ahLst/>
            <a:cxnLst/>
            <a:rect l="l" t="t" r="r" b="b"/>
            <a:pathLst>
              <a:path w="782470" h="782470">
                <a:moveTo>
                  <a:pt x="0" y="0"/>
                </a:moveTo>
                <a:lnTo>
                  <a:pt x="782470" y="0"/>
                </a:lnTo>
                <a:lnTo>
                  <a:pt x="782470" y="782470"/>
                </a:lnTo>
                <a:lnTo>
                  <a:pt x="0" y="78247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grpSp>
        <p:nvGrpSpPr>
          <p:cNvPr id="39" name="Group 39"/>
          <p:cNvGrpSpPr/>
          <p:nvPr/>
        </p:nvGrpSpPr>
        <p:grpSpPr>
          <a:xfrm rot="-5400000">
            <a:off x="5527622" y="5197281"/>
            <a:ext cx="1004225" cy="1559379"/>
            <a:chOff x="0" y="0"/>
            <a:chExt cx="660400" cy="102548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60400" cy="1025481"/>
            </a:xfrm>
            <a:custGeom>
              <a:avLst/>
              <a:gdLst/>
              <a:ahLst/>
              <a:cxnLst/>
              <a:rect l="l" t="t" r="r" b="b"/>
              <a:pathLst>
                <a:path w="660400" h="1025481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3226"/>
                  </a:cubicBezTo>
                  <a:lnTo>
                    <a:pt x="660400" y="1025481"/>
                  </a:lnTo>
                  <a:lnTo>
                    <a:pt x="0" y="1025481"/>
                  </a:lnTo>
                  <a:lnTo>
                    <a:pt x="0" y="333740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FF7A46">
                <a:alpha val="49804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79375"/>
              <a:ext cx="660400" cy="946106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42"/>
                </a:lnSpc>
              </a:pPr>
              <a:endParaRPr sz="1200"/>
            </a:p>
          </p:txBody>
        </p:sp>
      </p:grpSp>
      <p:sp>
        <p:nvSpPr>
          <p:cNvPr id="42" name="Freeform 42"/>
          <p:cNvSpPr/>
          <p:nvPr/>
        </p:nvSpPr>
        <p:spPr>
          <a:xfrm>
            <a:off x="6201235" y="6088100"/>
            <a:ext cx="2333687" cy="502741"/>
          </a:xfrm>
          <a:custGeom>
            <a:avLst/>
            <a:gdLst/>
            <a:ahLst/>
            <a:cxnLst/>
            <a:rect l="l" t="t" r="r" b="b"/>
            <a:pathLst>
              <a:path w="3500530" h="754111">
                <a:moveTo>
                  <a:pt x="0" y="0"/>
                </a:moveTo>
                <a:lnTo>
                  <a:pt x="3500530" y="0"/>
                </a:lnTo>
                <a:lnTo>
                  <a:pt x="3500530" y="754111"/>
                </a:lnTo>
                <a:lnTo>
                  <a:pt x="0" y="75411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165170"/>
            </a:stretch>
          </a:blipFill>
          <a:ln cap="sq">
            <a:noFill/>
            <a:prstDash val="solid"/>
            <a:miter/>
          </a:ln>
        </p:spPr>
      </p:sp>
      <p:grpSp>
        <p:nvGrpSpPr>
          <p:cNvPr id="43" name="Group 43"/>
          <p:cNvGrpSpPr/>
          <p:nvPr/>
        </p:nvGrpSpPr>
        <p:grpSpPr>
          <a:xfrm>
            <a:off x="6201235" y="5647595"/>
            <a:ext cx="2333901" cy="658752"/>
            <a:chOff x="0" y="0"/>
            <a:chExt cx="426875" cy="12048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26875" cy="120487"/>
            </a:xfrm>
            <a:custGeom>
              <a:avLst/>
              <a:gdLst/>
              <a:ahLst/>
              <a:cxnLst/>
              <a:rect l="l" t="t" r="r" b="b"/>
              <a:pathLst>
                <a:path w="426875" h="120487">
                  <a:moveTo>
                    <a:pt x="60244" y="0"/>
                  </a:moveTo>
                  <a:lnTo>
                    <a:pt x="366631" y="0"/>
                  </a:lnTo>
                  <a:cubicBezTo>
                    <a:pt x="399903" y="0"/>
                    <a:pt x="426875" y="26972"/>
                    <a:pt x="426875" y="60244"/>
                  </a:cubicBezTo>
                  <a:lnTo>
                    <a:pt x="426875" y="60244"/>
                  </a:lnTo>
                  <a:cubicBezTo>
                    <a:pt x="426875" y="93515"/>
                    <a:pt x="399903" y="120487"/>
                    <a:pt x="366631" y="120487"/>
                  </a:cubicBezTo>
                  <a:lnTo>
                    <a:pt x="60244" y="120487"/>
                  </a:lnTo>
                  <a:cubicBezTo>
                    <a:pt x="26972" y="120487"/>
                    <a:pt x="0" y="93515"/>
                    <a:pt x="0" y="60244"/>
                  </a:cubicBezTo>
                  <a:lnTo>
                    <a:pt x="0" y="60244"/>
                  </a:lnTo>
                  <a:cubicBezTo>
                    <a:pt x="0" y="26972"/>
                    <a:pt x="26972" y="0"/>
                    <a:pt x="60244" y="0"/>
                  </a:cubicBezTo>
                  <a:close/>
                </a:path>
              </a:pathLst>
            </a:custGeom>
            <a:solidFill>
              <a:srgbClr val="FF8C64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47625"/>
              <a:ext cx="426875" cy="168112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42"/>
                </a:lnSpc>
              </a:pPr>
              <a:endParaRPr sz="1200"/>
            </a:p>
          </p:txBody>
        </p:sp>
      </p:grpSp>
      <p:sp>
        <p:nvSpPr>
          <p:cNvPr id="46" name="Freeform 46"/>
          <p:cNvSpPr/>
          <p:nvPr/>
        </p:nvSpPr>
        <p:spPr>
          <a:xfrm>
            <a:off x="5593169" y="2034212"/>
            <a:ext cx="469597" cy="469597"/>
          </a:xfrm>
          <a:custGeom>
            <a:avLst/>
            <a:gdLst/>
            <a:ahLst/>
            <a:cxnLst/>
            <a:rect l="l" t="t" r="r" b="b"/>
            <a:pathLst>
              <a:path w="704395" h="704395">
                <a:moveTo>
                  <a:pt x="0" y="0"/>
                </a:moveTo>
                <a:lnTo>
                  <a:pt x="704395" y="0"/>
                </a:lnTo>
                <a:lnTo>
                  <a:pt x="704395" y="704394"/>
                </a:lnTo>
                <a:lnTo>
                  <a:pt x="0" y="70439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</p:sp>
      <p:sp>
        <p:nvSpPr>
          <p:cNvPr id="47" name="Freeform 47"/>
          <p:cNvSpPr/>
          <p:nvPr/>
        </p:nvSpPr>
        <p:spPr>
          <a:xfrm>
            <a:off x="5581157" y="5667901"/>
            <a:ext cx="532772" cy="528776"/>
          </a:xfrm>
          <a:custGeom>
            <a:avLst/>
            <a:gdLst/>
            <a:ahLst/>
            <a:cxnLst/>
            <a:rect l="l" t="t" r="r" b="b"/>
            <a:pathLst>
              <a:path w="799158" h="793164">
                <a:moveTo>
                  <a:pt x="0" y="0"/>
                </a:moveTo>
                <a:lnTo>
                  <a:pt x="799158" y="0"/>
                </a:lnTo>
                <a:lnTo>
                  <a:pt x="799158" y="793164"/>
                </a:lnTo>
                <a:lnTo>
                  <a:pt x="0" y="79316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</p:sp>
      <p:sp>
        <p:nvSpPr>
          <p:cNvPr id="48" name="TextBox 48"/>
          <p:cNvSpPr txBox="1"/>
          <p:nvPr/>
        </p:nvSpPr>
        <p:spPr>
          <a:xfrm>
            <a:off x="821945" y="367877"/>
            <a:ext cx="5987479" cy="455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3"/>
              </a:lnSpc>
            </a:pPr>
            <a:r>
              <a:rPr lang="en-US" sz="2933" b="1" dirty="0">
                <a:solidFill>
                  <a:srgbClr val="000000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2. PRICING DONE RIGHT!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372484" y="1051384"/>
            <a:ext cx="1991401" cy="22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1949"/>
              </a:lnSpc>
            </a:pPr>
            <a:r>
              <a:rPr lang="en-US" sz="14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Value-Driven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503717" y="3310663"/>
            <a:ext cx="1728937" cy="4476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1799"/>
              </a:lnSpc>
            </a:pPr>
            <a:r>
              <a:rPr lang="en-US" sz="14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Competitive Undercut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6372484" y="2227059"/>
            <a:ext cx="1991401" cy="22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1949"/>
              </a:lnSpc>
            </a:pPr>
            <a:r>
              <a:rPr lang="en-US" sz="14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Tiered Structure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6372484" y="4578409"/>
            <a:ext cx="1991401" cy="22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1949"/>
              </a:lnSpc>
            </a:pPr>
            <a:r>
              <a:rPr lang="en-US" sz="14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OEM &amp; Bundle Deals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8711488" y="950413"/>
            <a:ext cx="2794713" cy="442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9"/>
              </a:lnSpc>
            </a:pPr>
            <a:r>
              <a:rPr lang="en-US" sz="1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Prices set lower than Intel for better performance-per-dollar.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711488" y="2126088"/>
            <a:ext cx="2794713" cy="442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9"/>
              </a:lnSpc>
            </a:pPr>
            <a:r>
              <a:rPr lang="en-US" sz="1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Ryzen 3 to 9 and EPYC SKUs target different performance segments.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8711488" y="3301763"/>
            <a:ext cx="2794713" cy="442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9"/>
              </a:lnSpc>
            </a:pPr>
            <a:r>
              <a:rPr lang="en-US" sz="1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~10–20% cheaper than Intel at similar specs to attract switchers.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8711488" y="4477438"/>
            <a:ext cx="2794713" cy="442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9"/>
              </a:lnSpc>
            </a:pPr>
            <a:r>
              <a:rPr lang="en-US" sz="1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Discounts to partners and bundled pricing boost adoption.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6372484" y="5840442"/>
            <a:ext cx="1991401" cy="22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algn="ctr">
              <a:lnSpc>
                <a:spcPts val="1949"/>
              </a:lnSpc>
            </a:pPr>
            <a:r>
              <a:rPr lang="en-US" sz="1499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Adaptive Pricing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711488" y="5739471"/>
            <a:ext cx="2794713" cy="442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99"/>
              </a:lnSpc>
            </a:pPr>
            <a:r>
              <a:rPr lang="en-US" sz="1199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Dynamic response to market launches, regions, and demand shifts.</a:t>
            </a:r>
          </a:p>
        </p:txBody>
      </p:sp>
      <p:sp>
        <p:nvSpPr>
          <p:cNvPr id="59" name="Freeform 64">
            <a:extLst>
              <a:ext uri="{FF2B5EF4-FFF2-40B4-BE49-F238E27FC236}">
                <a16:creationId xmlns:a16="http://schemas.microsoft.com/office/drawing/2014/main" id="{BE7F5C84-2528-3D76-221F-969B38BF71C6}"/>
              </a:ext>
            </a:extLst>
          </p:cNvPr>
          <p:cNvSpPr/>
          <p:nvPr/>
        </p:nvSpPr>
        <p:spPr>
          <a:xfrm rot="1227990">
            <a:off x="-3917508" y="-92726"/>
            <a:ext cx="9885078" cy="9795213"/>
          </a:xfrm>
          <a:custGeom>
            <a:avLst/>
            <a:gdLst/>
            <a:ahLst/>
            <a:cxnLst/>
            <a:rect l="l" t="t" r="r" b="b"/>
            <a:pathLst>
              <a:path w="14827617" h="14692820">
                <a:moveTo>
                  <a:pt x="0" y="0"/>
                </a:moveTo>
                <a:lnTo>
                  <a:pt x="14827616" y="0"/>
                </a:lnTo>
                <a:lnTo>
                  <a:pt x="14827616" y="14692820"/>
                </a:lnTo>
                <a:lnTo>
                  <a:pt x="0" y="14692820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alphaModFix amt="12000"/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834424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52411" y="421043"/>
            <a:ext cx="9625301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00"/>
              </a:lnSpc>
            </a:pPr>
            <a:r>
              <a:rPr lang="en-IN" sz="4400" b="1" dirty="0"/>
              <a:t>2. Data-Centric Campaign Storytelling</a:t>
            </a:r>
            <a:endParaRPr lang="en-US" sz="4400" dirty="0">
              <a:solidFill>
                <a:srgbClr val="655845"/>
              </a:solidFill>
              <a:latin typeface="Brasika"/>
              <a:ea typeface="Brasika"/>
              <a:cs typeface="Brasika"/>
              <a:sym typeface="Brasika"/>
            </a:endParaRPr>
          </a:p>
        </p:txBody>
      </p:sp>
      <p:sp>
        <p:nvSpPr>
          <p:cNvPr id="3" name="AutoShape 3"/>
          <p:cNvSpPr/>
          <p:nvPr/>
        </p:nvSpPr>
        <p:spPr>
          <a:xfrm flipH="1" flipV="1">
            <a:off x="846248" y="918883"/>
            <a:ext cx="11434729" cy="6649"/>
          </a:xfrm>
          <a:prstGeom prst="line">
            <a:avLst/>
          </a:prstGeom>
          <a:ln w="3810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AutoShape 4"/>
          <p:cNvSpPr/>
          <p:nvPr/>
        </p:nvSpPr>
        <p:spPr>
          <a:xfrm flipV="1">
            <a:off x="11423693" y="1"/>
            <a:ext cx="0" cy="1598931"/>
          </a:xfrm>
          <a:prstGeom prst="line">
            <a:avLst/>
          </a:prstGeom>
          <a:ln w="3810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1243053" y="744893"/>
            <a:ext cx="361280" cy="36128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752411" y="1342451"/>
            <a:ext cx="5708244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0"/>
              </a:lnSpc>
            </a:pPr>
            <a:r>
              <a:rPr lang="en-IN" sz="3600" b="1" dirty="0"/>
              <a:t>Business Focus:</a:t>
            </a:r>
            <a:endParaRPr lang="en-US" sz="3600" b="1" spc="309" dirty="0">
              <a:solidFill>
                <a:srgbClr val="655845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46248" y="1940745"/>
            <a:ext cx="4635464" cy="30469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dirty="0"/>
              <a:t>Campaigns like </a:t>
            </a:r>
            <a:r>
              <a:rPr lang="en-US" b="1" dirty="0"/>
              <a:t>"Together We Advance"</a:t>
            </a:r>
            <a:r>
              <a:rPr lang="en-US" dirty="0"/>
              <a:t> and </a:t>
            </a:r>
            <a:r>
              <a:rPr lang="en-US" b="1" dirty="0"/>
              <a:t>"Data Center Tech Day"</a:t>
            </a:r>
            <a:r>
              <a:rPr lang="en-US" dirty="0"/>
              <a:t> highlight how AMD CPUs deliver quantifiable performance gains:</a:t>
            </a:r>
            <a:endParaRPr lang="en-US" sz="2000" dirty="0"/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dirty="0"/>
              <a:t>Lower total cost of ownership (TCO) with EPYC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US" dirty="0"/>
              <a:t>Higher throughput per watt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AI-readiness with integrated NPUs in Ryzen AI series</a:t>
            </a:r>
            <a:br>
              <a:rPr lang="en-US" dirty="0"/>
            </a:br>
            <a:endParaRPr lang="en-US" dirty="0"/>
          </a:p>
          <a:p>
            <a:pPr algn="just"/>
            <a:r>
              <a:rPr lang="en-US" dirty="0"/>
              <a:t>AMD also presents </a:t>
            </a:r>
            <a:r>
              <a:rPr lang="en-US" b="1" dirty="0"/>
              <a:t>real-world case studies</a:t>
            </a:r>
            <a:r>
              <a:rPr lang="en-US" dirty="0"/>
              <a:t> using EPYC in cloud workloads (Meta, AWS), helping buyers make </a:t>
            </a:r>
            <a:r>
              <a:rPr lang="en-US" b="1" dirty="0"/>
              <a:t>ROI-backed decisions</a:t>
            </a:r>
            <a:r>
              <a:rPr lang="en-US" dirty="0"/>
              <a:t>.</a:t>
            </a:r>
            <a:endParaRPr lang="en-US" sz="2000" dirty="0"/>
          </a:p>
        </p:txBody>
      </p:sp>
      <p:sp>
        <p:nvSpPr>
          <p:cNvPr id="64" name="Freeform 64"/>
          <p:cNvSpPr/>
          <p:nvPr/>
        </p:nvSpPr>
        <p:spPr>
          <a:xfrm rot="1227990">
            <a:off x="4334792" y="-2321330"/>
            <a:ext cx="9885078" cy="9795213"/>
          </a:xfrm>
          <a:custGeom>
            <a:avLst/>
            <a:gdLst/>
            <a:ahLst/>
            <a:cxnLst/>
            <a:rect l="l" t="t" r="r" b="b"/>
            <a:pathLst>
              <a:path w="14827617" h="14692820">
                <a:moveTo>
                  <a:pt x="0" y="0"/>
                </a:moveTo>
                <a:lnTo>
                  <a:pt x="14827616" y="0"/>
                </a:lnTo>
                <a:lnTo>
                  <a:pt x="14827616" y="14692820"/>
                </a:lnTo>
                <a:lnTo>
                  <a:pt x="0" y="14692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2050" name="Picture 2" descr="Dr. Lisa Su onstage speaking">
            <a:extLst>
              <a:ext uri="{FF2B5EF4-FFF2-40B4-BE49-F238E27FC236}">
                <a16:creationId xmlns:a16="http://schemas.microsoft.com/office/drawing/2014/main" id="{0FD6603B-55BD-EDA4-8C19-DD912432A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351" y="1203913"/>
            <a:ext cx="4287891" cy="241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MD EPYC | Instinct">
            <a:extLst>
              <a:ext uri="{FF2B5EF4-FFF2-40B4-BE49-F238E27FC236}">
                <a16:creationId xmlns:a16="http://schemas.microsoft.com/office/drawing/2014/main" id="{3635A446-734D-C4FA-1DB8-8C45459C8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568" y="3821859"/>
            <a:ext cx="4649063" cy="261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525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rot="-5400000" flipV="1">
            <a:off x="2487293" y="-154892"/>
            <a:ext cx="1493236" cy="6496046"/>
          </a:xfrm>
          <a:custGeom>
            <a:avLst/>
            <a:gdLst/>
            <a:ahLst/>
            <a:cxnLst/>
            <a:rect l="l" t="t" r="r" b="b"/>
            <a:pathLst>
              <a:path w="2239854" h="9744069">
                <a:moveTo>
                  <a:pt x="0" y="9744069"/>
                </a:moveTo>
                <a:lnTo>
                  <a:pt x="2239854" y="9744069"/>
                </a:lnTo>
                <a:lnTo>
                  <a:pt x="2239854" y="0"/>
                </a:lnTo>
                <a:lnTo>
                  <a:pt x="0" y="0"/>
                </a:lnTo>
                <a:lnTo>
                  <a:pt x="0" y="9744069"/>
                </a:lnTo>
                <a:close/>
              </a:path>
            </a:pathLst>
          </a:custGeom>
          <a:blipFill>
            <a:blip r:embed="rId2">
              <a:alphaModFix amt="64000"/>
            </a:blip>
            <a:stretch>
              <a:fillRect l="-59529" r="-5592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44880" y="0"/>
            <a:ext cx="5978062" cy="3702050"/>
            <a:chOff x="0" y="0"/>
            <a:chExt cx="1286772" cy="79686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6772" cy="796863"/>
            </a:xfrm>
            <a:custGeom>
              <a:avLst/>
              <a:gdLst/>
              <a:ahLst/>
              <a:cxnLst/>
              <a:rect l="l" t="t" r="r" b="b"/>
              <a:pathLst>
                <a:path w="1286772" h="796863">
                  <a:moveTo>
                    <a:pt x="0" y="0"/>
                  </a:moveTo>
                  <a:lnTo>
                    <a:pt x="1286772" y="0"/>
                  </a:lnTo>
                  <a:lnTo>
                    <a:pt x="1286772" y="796863"/>
                  </a:lnTo>
                  <a:lnTo>
                    <a:pt x="0" y="796863"/>
                  </a:lnTo>
                  <a:close/>
                </a:path>
              </a:pathLst>
            </a:custGeom>
            <a:blipFill>
              <a:blip r:embed="rId3"/>
              <a:stretch>
                <a:fillRect b="-7787"/>
              </a:stretch>
            </a:blipFill>
          </p:spPr>
        </p:sp>
      </p:grpSp>
      <p:sp>
        <p:nvSpPr>
          <p:cNvPr id="24" name="TextBox 24"/>
          <p:cNvSpPr txBox="1"/>
          <p:nvPr/>
        </p:nvSpPr>
        <p:spPr>
          <a:xfrm>
            <a:off x="6481934" y="419322"/>
            <a:ext cx="5978061" cy="2031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4400" b="1" dirty="0">
                <a:latin typeface="Gill Sans" panose="020B0802020104020203" pitchFamily="34" charset="0"/>
              </a:rPr>
              <a:t>3. Moment Marketing &amp; Strategic Partnerships</a:t>
            </a:r>
            <a:endParaRPr lang="en-IN" sz="4400" b="1" dirty="0">
              <a:effectLst/>
              <a:latin typeface="Gill Sans" panose="020B0802020104020203" pitchFamily="34" charset="0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731779" y="941214"/>
            <a:ext cx="4860475" cy="24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47"/>
              </a:lnSpc>
            </a:pPr>
            <a:r>
              <a:rPr lang="en-US" sz="1533" b="1" dirty="0">
                <a:solidFill>
                  <a:srgbClr val="F1F1F1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 – Institutionalizing Knowledge Sharing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8FF8A4-CE1F-5734-EC9C-A962EAC27201}"/>
              </a:ext>
            </a:extLst>
          </p:cNvPr>
          <p:cNvSpPr/>
          <p:nvPr/>
        </p:nvSpPr>
        <p:spPr>
          <a:xfrm>
            <a:off x="-861609" y="4761958"/>
            <a:ext cx="14397926" cy="8365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TextBox 30"/>
          <p:cNvSpPr txBox="1"/>
          <p:nvPr/>
        </p:nvSpPr>
        <p:spPr>
          <a:xfrm>
            <a:off x="6481934" y="2732554"/>
            <a:ext cx="5296163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/>
            <a:r>
              <a:rPr lang="en-IN" dirty="0"/>
              <a:t> AMD aligns product drops and partnerships with high-visibility moments: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IN" b="1" dirty="0"/>
              <a:t>Game launches, hardware summits</a:t>
            </a:r>
            <a:r>
              <a:rPr lang="en-IN" dirty="0"/>
              <a:t>, and </a:t>
            </a:r>
            <a:r>
              <a:rPr lang="en-IN" b="1" dirty="0"/>
              <a:t>AI expos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IN" dirty="0"/>
              <a:t>Strategic OEM alliances with Dell, Lenovo, HP to co-market </a:t>
            </a:r>
            <a:r>
              <a:rPr lang="en-IN" dirty="0" err="1"/>
              <a:t>Ryzen</a:t>
            </a:r>
            <a:r>
              <a:rPr lang="en-IN" dirty="0"/>
              <a:t>/EPYC systems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r>
              <a:rPr lang="en-IN" b="1" dirty="0"/>
              <a:t>Esports &amp; developer events</a:t>
            </a:r>
            <a:r>
              <a:rPr lang="en-IN" dirty="0"/>
              <a:t> drive emotional and performance-based branding</a:t>
            </a:r>
          </a:p>
          <a:p>
            <a:pPr marL="285750" indent="-285750" algn="just" fontAlgn="base">
              <a:buFont typeface="Arial" panose="020B0604020202020204" pitchFamily="34" charset="0"/>
              <a:buChar char="•"/>
            </a:pPr>
            <a:endParaRPr lang="en-IN" dirty="0"/>
          </a:p>
          <a:p>
            <a:pPr algn="just" fontAlgn="base"/>
            <a:r>
              <a:rPr lang="en-US" dirty="0"/>
              <a:t>This creates a </a:t>
            </a:r>
            <a:r>
              <a:rPr lang="en-US" b="1" dirty="0"/>
              <a:t>dual impact</a:t>
            </a:r>
            <a:r>
              <a:rPr lang="en-US" dirty="0"/>
              <a:t>: consumer engagement and enterprise trust-building.</a:t>
            </a:r>
            <a:endParaRPr lang="en-I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FC078CA-DA62-0CCC-C029-AE401BAA0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81" y="0"/>
            <a:ext cx="5978062" cy="370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2F5A3A-3408-FEC6-592B-4C41D6679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80" y="3970904"/>
            <a:ext cx="5978062" cy="2610731"/>
          </a:xfrm>
          <a:prstGeom prst="rect">
            <a:avLst/>
          </a:prstGeom>
        </p:spPr>
      </p:pic>
      <p:sp>
        <p:nvSpPr>
          <p:cNvPr id="2" name="Freeform 64">
            <a:extLst>
              <a:ext uri="{FF2B5EF4-FFF2-40B4-BE49-F238E27FC236}">
                <a16:creationId xmlns:a16="http://schemas.microsoft.com/office/drawing/2014/main" id="{C99A553E-96E6-E2A4-8624-6B42DCD9CF92}"/>
              </a:ext>
            </a:extLst>
          </p:cNvPr>
          <p:cNvSpPr/>
          <p:nvPr/>
        </p:nvSpPr>
        <p:spPr>
          <a:xfrm rot="1227990">
            <a:off x="3936407" y="2341262"/>
            <a:ext cx="9885078" cy="9795213"/>
          </a:xfrm>
          <a:custGeom>
            <a:avLst/>
            <a:gdLst/>
            <a:ahLst/>
            <a:cxnLst/>
            <a:rect l="l" t="t" r="r" b="b"/>
            <a:pathLst>
              <a:path w="14827617" h="14692820">
                <a:moveTo>
                  <a:pt x="0" y="0"/>
                </a:moveTo>
                <a:lnTo>
                  <a:pt x="14827616" y="0"/>
                </a:lnTo>
                <a:lnTo>
                  <a:pt x="14827616" y="14692820"/>
                </a:lnTo>
                <a:lnTo>
                  <a:pt x="0" y="146928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783471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ECFDD-584D-C58C-1660-17311DD4E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977664-95A6-7226-B54E-8773F2CE3C21}"/>
              </a:ext>
            </a:extLst>
          </p:cNvPr>
          <p:cNvSpPr/>
          <p:nvPr/>
        </p:nvSpPr>
        <p:spPr>
          <a:xfrm rot="5400000">
            <a:off x="2379568" y="2843213"/>
            <a:ext cx="15900379" cy="179357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3CB3F840-E41B-7B80-C39D-969610945D55}"/>
              </a:ext>
            </a:extLst>
          </p:cNvPr>
          <p:cNvSpPr txBox="1"/>
          <p:nvPr/>
        </p:nvSpPr>
        <p:spPr>
          <a:xfrm>
            <a:off x="752411" y="421043"/>
            <a:ext cx="10310000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00"/>
              </a:lnSpc>
            </a:pPr>
            <a:r>
              <a:rPr lang="en-IN" sz="4400" b="1" dirty="0">
                <a:latin typeface="Gill Sans" panose="020B0802020104020203" pitchFamily="34" charset="0"/>
              </a:rPr>
              <a:t>4. ROI &amp; Benchmark-Oriented Positioning</a:t>
            </a:r>
            <a:endParaRPr lang="en-US" sz="4400" dirty="0">
              <a:solidFill>
                <a:srgbClr val="655845"/>
              </a:solidFill>
              <a:latin typeface="Gill Sans" panose="020B0802020104020203" pitchFamily="34" charset="0"/>
              <a:ea typeface="Brasika"/>
              <a:cs typeface="Brasika"/>
              <a:sym typeface="Brasika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DF083FD9-64F7-710B-55B5-8EBD23E4A40D}"/>
              </a:ext>
            </a:extLst>
          </p:cNvPr>
          <p:cNvSpPr/>
          <p:nvPr/>
        </p:nvSpPr>
        <p:spPr>
          <a:xfrm flipH="1" flipV="1">
            <a:off x="846248" y="918883"/>
            <a:ext cx="11434729" cy="6649"/>
          </a:xfrm>
          <a:prstGeom prst="line">
            <a:avLst/>
          </a:prstGeom>
          <a:ln w="3810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F1880882-6824-15AF-E1D4-4572AFBD8F65}"/>
              </a:ext>
            </a:extLst>
          </p:cNvPr>
          <p:cNvSpPr/>
          <p:nvPr/>
        </p:nvSpPr>
        <p:spPr>
          <a:xfrm flipH="1" flipV="1">
            <a:off x="11423693" y="0"/>
            <a:ext cx="15896" cy="2196547"/>
          </a:xfrm>
          <a:prstGeom prst="line">
            <a:avLst/>
          </a:prstGeom>
          <a:ln w="3810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BD21A84-FD61-4ABC-5664-92C2B1054A94}"/>
              </a:ext>
            </a:extLst>
          </p:cNvPr>
          <p:cNvSpPr/>
          <p:nvPr/>
        </p:nvSpPr>
        <p:spPr>
          <a:xfrm>
            <a:off x="11243053" y="744893"/>
            <a:ext cx="361280" cy="36128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E711D54-ABD1-0235-E30C-C0469CECEFC6}"/>
              </a:ext>
            </a:extLst>
          </p:cNvPr>
          <p:cNvSpPr txBox="1"/>
          <p:nvPr/>
        </p:nvSpPr>
        <p:spPr>
          <a:xfrm>
            <a:off x="846248" y="1940745"/>
            <a:ext cx="4635464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Performance Leadership - </a:t>
            </a:r>
            <a:r>
              <a:rPr lang="en-US" dirty="0"/>
              <a:t>Ryzen™ 9 9950X leads with +56% in Blender, +55% in Handbrake, and +21% in Cinebench R24 </a:t>
            </a:r>
            <a:r>
              <a:rPr lang="en-US" dirty="0" err="1"/>
              <a:t>nT</a:t>
            </a:r>
            <a:r>
              <a:rPr lang="en-US" dirty="0"/>
              <a:t> vs Intel i9-14900K—ideal for creators needing high throughput.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Gaming ROI - </a:t>
            </a:r>
            <a:r>
              <a:rPr lang="en-US" dirty="0"/>
              <a:t>Delivers up to +23% FPS uplift in AAA titles (e.g., +17% in DOTA 2, +23% in Horizon Zero Dawn), offering superior </a:t>
            </a:r>
            <a:r>
              <a:rPr lang="en-US" b="1" dirty="0"/>
              <a:t>FPS per dollar</a:t>
            </a:r>
            <a:r>
              <a:rPr lang="en-US" dirty="0"/>
              <a:t> for gamers.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Value Optimization - </a:t>
            </a:r>
            <a:r>
              <a:rPr lang="en-US" dirty="0"/>
              <a:t>Combines high perf/$ and perf/watt—key metrics for both enterprise buyers and DIY users focused on </a:t>
            </a:r>
            <a:r>
              <a:rPr lang="en-US" b="1" dirty="0"/>
              <a:t>TCO and efficiency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Market Messaging - </a:t>
            </a:r>
            <a:r>
              <a:rPr lang="en-US" dirty="0"/>
              <a:t>AMD positions Ryzen not just as fast—but as a </a:t>
            </a:r>
            <a:r>
              <a:rPr lang="en-US" b="1" dirty="0"/>
              <a:t>smart investment</a:t>
            </a:r>
            <a:r>
              <a:rPr lang="en-US" dirty="0"/>
              <a:t>, backed by real-world benchmarks.</a:t>
            </a:r>
            <a:endParaRPr lang="en-US" sz="3600" dirty="0"/>
          </a:p>
        </p:txBody>
      </p:sp>
      <p:sp>
        <p:nvSpPr>
          <p:cNvPr id="64" name="Freeform 64">
            <a:extLst>
              <a:ext uri="{FF2B5EF4-FFF2-40B4-BE49-F238E27FC236}">
                <a16:creationId xmlns:a16="http://schemas.microsoft.com/office/drawing/2014/main" id="{23E0EE6A-EB31-9FE4-80C7-8F1174F7E0DA}"/>
              </a:ext>
            </a:extLst>
          </p:cNvPr>
          <p:cNvSpPr/>
          <p:nvPr/>
        </p:nvSpPr>
        <p:spPr>
          <a:xfrm rot="1227990">
            <a:off x="-2482983" y="1041510"/>
            <a:ext cx="9885078" cy="9795213"/>
          </a:xfrm>
          <a:custGeom>
            <a:avLst/>
            <a:gdLst/>
            <a:ahLst/>
            <a:cxnLst/>
            <a:rect l="l" t="t" r="r" b="b"/>
            <a:pathLst>
              <a:path w="14827617" h="14692820">
                <a:moveTo>
                  <a:pt x="0" y="0"/>
                </a:moveTo>
                <a:lnTo>
                  <a:pt x="14827616" y="0"/>
                </a:lnTo>
                <a:lnTo>
                  <a:pt x="14827616" y="14692820"/>
                </a:lnTo>
                <a:lnTo>
                  <a:pt x="0" y="14692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4098" name="Picture 2" descr="2024-06-03_9-50-55-scaled">
            <a:extLst>
              <a:ext uri="{FF2B5EF4-FFF2-40B4-BE49-F238E27FC236}">
                <a16:creationId xmlns:a16="http://schemas.microsoft.com/office/drawing/2014/main" id="{4CBE11D2-13B2-CB74-ECF8-2BFD15BC0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836" y="2096773"/>
            <a:ext cx="6271533" cy="392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757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BACE7-0CB7-CDFD-99BA-4AAF846AD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Gill Sans" panose="020B0802020104020203" pitchFamily="34" charset="0"/>
              </a:rPr>
              <a:t>GFORM SURVEY</a:t>
            </a:r>
          </a:p>
        </p:txBody>
      </p:sp>
      <p:pic>
        <p:nvPicPr>
          <p:cNvPr id="4100" name="Picture 4" descr="Forms response chart. Question title: Primary use case of your CPU . Number of responses: 18 responses.">
            <a:extLst>
              <a:ext uri="{FF2B5EF4-FFF2-40B4-BE49-F238E27FC236}">
                <a16:creationId xmlns:a16="http://schemas.microsoft.com/office/drawing/2014/main" id="{7B5CD69B-B051-A47A-D0A1-F1D1FCC3A1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90"/>
          <a:stretch>
            <a:fillRect/>
          </a:stretch>
        </p:blipFill>
        <p:spPr bwMode="auto">
          <a:xfrm>
            <a:off x="379448" y="3734191"/>
            <a:ext cx="3582952" cy="294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5428E2-2CEE-1201-0F9D-5599F5FF0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48" y="1363571"/>
            <a:ext cx="2778619" cy="22672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989529-7A6E-B8D5-6A99-79156E9F9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7" y="2689134"/>
            <a:ext cx="997758" cy="807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EBC881-81AB-112A-A963-886CFA5C0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867" y="5674291"/>
            <a:ext cx="1544893" cy="725502"/>
          </a:xfrm>
          <a:prstGeom prst="rect">
            <a:avLst/>
          </a:prstGeom>
        </p:spPr>
      </p:pic>
      <p:pic>
        <p:nvPicPr>
          <p:cNvPr id="4104" name="Picture 8" descr="Forms response chart. Question title:  On a scale of 1 to 5, how would you rate AMD CPUs for price-to-performance? &#10;&#10;1 (Very Poor) → 5 (Excellent). Number of responses: 18 responses.">
            <a:extLst>
              <a:ext uri="{FF2B5EF4-FFF2-40B4-BE49-F238E27FC236}">
                <a16:creationId xmlns:a16="http://schemas.microsoft.com/office/drawing/2014/main" id="{A51DB7E7-3052-EFC3-D89D-34225BB2E7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" r="1657" b="12826"/>
          <a:stretch>
            <a:fillRect/>
          </a:stretch>
        </p:blipFill>
        <p:spPr bwMode="auto">
          <a:xfrm>
            <a:off x="3171649" y="1215613"/>
            <a:ext cx="6291744" cy="290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Forms response chart. Question title:   Which CPU series are you most familiar with?  . Number of responses: 18 responses.">
            <a:extLst>
              <a:ext uri="{FF2B5EF4-FFF2-40B4-BE49-F238E27FC236}">
                <a16:creationId xmlns:a16="http://schemas.microsoft.com/office/drawing/2014/main" id="{C12F51E6-D576-DA4B-595B-420953A83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458"/>
          <a:stretch>
            <a:fillRect/>
          </a:stretch>
        </p:blipFill>
        <p:spPr bwMode="auto">
          <a:xfrm>
            <a:off x="9104708" y="4270544"/>
            <a:ext cx="2955431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F10E52-5B11-9ECA-58F9-EE57548749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5708" y="5166133"/>
            <a:ext cx="938344" cy="12336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8C64309-1F81-2EFB-4A4F-7393FB7F0AAF}"/>
              </a:ext>
            </a:extLst>
          </p:cNvPr>
          <p:cNvGrpSpPr/>
          <p:nvPr/>
        </p:nvGrpSpPr>
        <p:grpSpPr>
          <a:xfrm>
            <a:off x="9595737" y="1506420"/>
            <a:ext cx="2464402" cy="2365428"/>
            <a:chOff x="9774789" y="1606423"/>
            <a:chExt cx="2216815" cy="212776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B048DA-A917-F289-FD3D-BF58EC38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44342" y="1884761"/>
              <a:ext cx="1492508" cy="14550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4C7F89-608A-B3A8-4CDE-4FE6C3B88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774789" y="1606423"/>
              <a:ext cx="1050775" cy="37657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280317C-DE63-90F5-1AA8-86AB0EBD6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486901" y="3426981"/>
              <a:ext cx="1504703" cy="307210"/>
            </a:xfrm>
            <a:prstGeom prst="rect">
              <a:avLst/>
            </a:prstGeom>
          </p:spPr>
        </p:pic>
      </p:grpSp>
      <p:pic>
        <p:nvPicPr>
          <p:cNvPr id="4110" name="Picture 14" descr="Forms response chart. Question title:   What is the most important factor in choosing a CPU?  . Number of responses: 18 responses.">
            <a:extLst>
              <a:ext uri="{FF2B5EF4-FFF2-40B4-BE49-F238E27FC236}">
                <a16:creationId xmlns:a16="http://schemas.microsoft.com/office/drawing/2014/main" id="{A7B2BEAB-900E-70B1-8307-595DD256E4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2" r="14678" b="9405"/>
          <a:stretch>
            <a:fillRect/>
          </a:stretch>
        </p:blipFill>
        <p:spPr bwMode="auto">
          <a:xfrm>
            <a:off x="3759963" y="4122200"/>
            <a:ext cx="5537752" cy="255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 64">
            <a:extLst>
              <a:ext uri="{FF2B5EF4-FFF2-40B4-BE49-F238E27FC236}">
                <a16:creationId xmlns:a16="http://schemas.microsoft.com/office/drawing/2014/main" id="{2240C717-B076-0CA6-ABCB-26C108AFC577}"/>
              </a:ext>
            </a:extLst>
          </p:cNvPr>
          <p:cNvSpPr/>
          <p:nvPr/>
        </p:nvSpPr>
        <p:spPr>
          <a:xfrm rot="1227990">
            <a:off x="4312576" y="-2711185"/>
            <a:ext cx="9885078" cy="9795213"/>
          </a:xfrm>
          <a:custGeom>
            <a:avLst/>
            <a:gdLst/>
            <a:ahLst/>
            <a:cxnLst/>
            <a:rect l="l" t="t" r="r" b="b"/>
            <a:pathLst>
              <a:path w="14827617" h="14692820">
                <a:moveTo>
                  <a:pt x="0" y="0"/>
                </a:moveTo>
                <a:lnTo>
                  <a:pt x="14827616" y="0"/>
                </a:lnTo>
                <a:lnTo>
                  <a:pt x="14827616" y="14692820"/>
                </a:lnTo>
                <a:lnTo>
                  <a:pt x="0" y="1469282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12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35810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9AA40D1-4A7C-A3AF-5C5D-5F2516744B9F}"/>
              </a:ext>
            </a:extLst>
          </p:cNvPr>
          <p:cNvSpPr/>
          <p:nvPr/>
        </p:nvSpPr>
        <p:spPr>
          <a:xfrm>
            <a:off x="1158949" y="2243470"/>
            <a:ext cx="9917279" cy="4268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77EB4-EA23-EB5E-2A41-B6C2BCD46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48067" y="241098"/>
            <a:ext cx="9601196" cy="1303867"/>
          </a:xfrm>
        </p:spPr>
        <p:txBody>
          <a:bodyPr/>
          <a:lstStyle/>
          <a:p>
            <a:r>
              <a:rPr lang="en-US" b="1" dirty="0">
                <a:latin typeface="Gill Sans" panose="020B0802020104020203" pitchFamily="34" charset="0"/>
              </a:rPr>
              <a:t>COMPANY OVERVIEW</a:t>
            </a:r>
            <a:endParaRPr lang="en-IN" b="1" dirty="0">
              <a:latin typeface="Gill Sans" panose="020B08020201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DC621-7004-3D44-EAE2-0522F3105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483206" cy="4351338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AMD (Advanced Micro Devices), </a:t>
            </a:r>
            <a:r>
              <a:rPr lang="en-IN" b="1" dirty="0"/>
              <a:t>founded in 1969</a:t>
            </a:r>
            <a:r>
              <a:rPr lang="en-IN" dirty="0"/>
              <a:t>, is a global leader in high-performance and adaptive computing.</a:t>
            </a:r>
          </a:p>
          <a:p>
            <a:r>
              <a:rPr lang="en-IN" dirty="0"/>
              <a:t>Headquartered in Santa Clara, USA, it designs cutting-edge </a:t>
            </a:r>
            <a:r>
              <a:rPr lang="en-IN" b="1" dirty="0"/>
              <a:t>CPUs, GPUs, SoCs</a:t>
            </a:r>
            <a:r>
              <a:rPr lang="en-IN" dirty="0"/>
              <a:t>, and </a:t>
            </a:r>
            <a:r>
              <a:rPr lang="en-IN" b="1" dirty="0"/>
              <a:t>AI accelerators.</a:t>
            </a:r>
          </a:p>
          <a:p>
            <a:r>
              <a:rPr lang="en-IN" dirty="0"/>
              <a:t>Known for flagship products: </a:t>
            </a:r>
            <a:r>
              <a:rPr lang="en-IN" b="1" dirty="0" err="1"/>
              <a:t>Ryzen</a:t>
            </a:r>
            <a:r>
              <a:rPr lang="en-IN" b="1" dirty="0"/>
              <a:t>™, Radeon™, EPYC™, and Instinct™</a:t>
            </a:r>
            <a:r>
              <a:rPr lang="en-IN" dirty="0"/>
              <a:t>.</a:t>
            </a:r>
          </a:p>
          <a:p>
            <a:pPr algn="just"/>
            <a:r>
              <a:rPr lang="en-IN" dirty="0"/>
              <a:t>Gained competitive edge with </a:t>
            </a:r>
            <a:r>
              <a:rPr lang="en-IN" b="1" dirty="0"/>
              <a:t>Zen architecture in 2017</a:t>
            </a:r>
            <a:r>
              <a:rPr lang="en-IN" dirty="0"/>
              <a:t>, reversing years of Intel dominance. </a:t>
            </a:r>
          </a:p>
          <a:p>
            <a:r>
              <a:rPr lang="en-IN" dirty="0"/>
              <a:t>Acquired Xilinx (adaptive computing) and </a:t>
            </a:r>
            <a:r>
              <a:rPr lang="en-IN" dirty="0" err="1"/>
              <a:t>Pensando</a:t>
            </a:r>
            <a:r>
              <a:rPr lang="en-IN" dirty="0"/>
              <a:t> (networking), strengthening its </a:t>
            </a:r>
            <a:r>
              <a:rPr lang="en-IN" b="1" dirty="0"/>
              <a:t>AI and data </a:t>
            </a:r>
            <a:r>
              <a:rPr lang="en-IN" b="1" dirty="0" err="1"/>
              <a:t>center</a:t>
            </a:r>
            <a:r>
              <a:rPr lang="en-IN" b="1" dirty="0"/>
              <a:t> portfolio.</a:t>
            </a:r>
          </a:p>
          <a:p>
            <a:r>
              <a:rPr lang="en-IN" dirty="0"/>
              <a:t>Powers top gaming consoles like </a:t>
            </a:r>
            <a:r>
              <a:rPr lang="en-IN" b="1" dirty="0"/>
              <a:t>PS5 and Xbox Series X </a:t>
            </a:r>
            <a:r>
              <a:rPr lang="en-IN" dirty="0"/>
              <a:t>with custom silicon.</a:t>
            </a:r>
          </a:p>
          <a:p>
            <a:r>
              <a:rPr lang="en-IN" dirty="0"/>
              <a:t>Among </a:t>
            </a:r>
            <a:r>
              <a:rPr lang="en-IN" b="1" dirty="0"/>
              <a:t>the top 3 global chipmakers </a:t>
            </a:r>
            <a:r>
              <a:rPr lang="en-IN" dirty="0"/>
              <a:t>by performance, efficiency, and innovation in 2025. Aggressively expanding in </a:t>
            </a:r>
            <a:r>
              <a:rPr lang="en-IN" b="1" dirty="0"/>
              <a:t>AI, HPC, and cloud infrastructure markets</a:t>
            </a:r>
            <a:r>
              <a:rPr lang="en-IN" dirty="0"/>
              <a:t>.</a:t>
            </a:r>
          </a:p>
        </p:txBody>
      </p:sp>
      <p:sp>
        <p:nvSpPr>
          <p:cNvPr id="4" name="Freeform 64">
            <a:extLst>
              <a:ext uri="{FF2B5EF4-FFF2-40B4-BE49-F238E27FC236}">
                <a16:creationId xmlns:a16="http://schemas.microsoft.com/office/drawing/2014/main" id="{E7E64263-C76A-32CB-44A1-118C181A271D}"/>
              </a:ext>
            </a:extLst>
          </p:cNvPr>
          <p:cNvSpPr/>
          <p:nvPr/>
        </p:nvSpPr>
        <p:spPr>
          <a:xfrm rot="1227990">
            <a:off x="-2327498" y="60034"/>
            <a:ext cx="9885078" cy="9795213"/>
          </a:xfrm>
          <a:custGeom>
            <a:avLst/>
            <a:gdLst/>
            <a:ahLst/>
            <a:cxnLst/>
            <a:rect l="l" t="t" r="r" b="b"/>
            <a:pathLst>
              <a:path w="14827617" h="14692820">
                <a:moveTo>
                  <a:pt x="0" y="0"/>
                </a:moveTo>
                <a:lnTo>
                  <a:pt x="14827616" y="0"/>
                </a:lnTo>
                <a:lnTo>
                  <a:pt x="14827616" y="14692820"/>
                </a:lnTo>
                <a:lnTo>
                  <a:pt x="0" y="14692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9">
            <a:extLst>
              <a:ext uri="{FF2B5EF4-FFF2-40B4-BE49-F238E27FC236}">
                <a16:creationId xmlns:a16="http://schemas.microsoft.com/office/drawing/2014/main" id="{DD45414B-C5A9-7D72-9585-9F9F30BB3434}"/>
              </a:ext>
            </a:extLst>
          </p:cNvPr>
          <p:cNvSpPr/>
          <p:nvPr/>
        </p:nvSpPr>
        <p:spPr>
          <a:xfrm flipH="1" flipV="1">
            <a:off x="11399133" y="-46674"/>
            <a:ext cx="16197" cy="3183278"/>
          </a:xfrm>
          <a:prstGeom prst="line">
            <a:avLst/>
          </a:prstGeom>
          <a:ln w="5715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21">
            <a:extLst>
              <a:ext uri="{FF2B5EF4-FFF2-40B4-BE49-F238E27FC236}">
                <a16:creationId xmlns:a16="http://schemas.microsoft.com/office/drawing/2014/main" id="{3C2857CB-E64A-B48B-3634-2A4CF9AFF2C6}"/>
              </a:ext>
            </a:extLst>
          </p:cNvPr>
          <p:cNvSpPr/>
          <p:nvPr/>
        </p:nvSpPr>
        <p:spPr>
          <a:xfrm flipH="1" flipV="1">
            <a:off x="732832" y="1191273"/>
            <a:ext cx="11695539" cy="3325"/>
          </a:xfrm>
          <a:prstGeom prst="line">
            <a:avLst/>
          </a:prstGeom>
          <a:ln w="57150">
            <a:headEnd type="none" w="sm" len="sm"/>
            <a:tailEnd type="none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IN" dirty="0"/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BC7502B0-EF4A-607D-E714-D05C3D05DEA0}"/>
              </a:ext>
            </a:extLst>
          </p:cNvPr>
          <p:cNvSpPr/>
          <p:nvPr/>
        </p:nvSpPr>
        <p:spPr>
          <a:xfrm>
            <a:off x="11061410" y="597838"/>
            <a:ext cx="691641" cy="1186869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BD1AAD3-7AE9-7DA7-5EE0-220715EB94A7}"/>
                  </a:ext>
                </a:extLst>
              </p14:cNvPr>
              <p14:cNvContentPartPr/>
              <p14:nvPr/>
            </p14:nvContentPartPr>
            <p14:xfrm>
              <a:off x="7511584" y="4978674"/>
              <a:ext cx="34560" cy="11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BD1AAD3-7AE9-7DA7-5EE0-220715EB94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93944" y="4960674"/>
                <a:ext cx="70200" cy="4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4207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211EB-32A0-7474-61A8-8BA2C68E5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718" y="253444"/>
            <a:ext cx="10515600" cy="1325563"/>
          </a:xfrm>
        </p:spPr>
        <p:txBody>
          <a:bodyPr/>
          <a:lstStyle/>
          <a:p>
            <a:r>
              <a:rPr lang="en-IN" b="1" dirty="0">
                <a:latin typeface="Gill Sans" panose="020B0802020104020203" pitchFamily="34" charset="0"/>
              </a:rPr>
              <a:t>REVIEW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509C05-6C18-A993-3E39-2B95ED638E28}"/>
              </a:ext>
            </a:extLst>
          </p:cNvPr>
          <p:cNvSpPr txBox="1"/>
          <p:nvPr/>
        </p:nvSpPr>
        <p:spPr>
          <a:xfrm>
            <a:off x="594360" y="1145826"/>
            <a:ext cx="11273589" cy="38266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17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Consumer Behavior Analysis</a:t>
            </a:r>
            <a:endParaRPr lang="en-US" sz="1700" b="1" dirty="0">
              <a:effectLst/>
            </a:endParaRPr>
          </a:p>
          <a:p>
            <a:pPr algn="just" rtl="0" fontAlgn="base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7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Intel was preferred by 56%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of respondents, especially in </a:t>
            </a:r>
            <a:r>
              <a:rPr lang="en-US" sz="17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Programming/Data Science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US" sz="17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Productivity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categories.</a:t>
            </a:r>
          </a:p>
          <a:p>
            <a:pPr marL="742950" lvl="1" indent="-285750" algn="just" rtl="0" fontAlgn="base">
              <a:buFont typeface="Arial" panose="020B0604020202020204" pitchFamily="34" charset="0"/>
              <a:buChar char="•"/>
            </a:pPr>
            <a:r>
              <a:rPr lang="en-US" sz="17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Primary reason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</a:t>
            </a:r>
            <a:r>
              <a:rPr lang="en-US" sz="170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Brand familiarity and perceived stability in performance.</a:t>
            </a:r>
            <a:endParaRPr lang="en-US" sz="17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just" rtl="0" fontAlgn="base">
              <a:buFont typeface="Arial" panose="020B0604020202020204" pitchFamily="34" charset="0"/>
              <a:buChar char="•"/>
            </a:pP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</a:t>
            </a:r>
            <a:r>
              <a:rPr lang="en-US" sz="17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Performance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was cited as the top factor by most Intel users—despite Ryzen offering comparable or better performance at the same price in many segments.</a:t>
            </a:r>
          </a:p>
          <a:p>
            <a:pPr algn="just" rtl="0" fontAlgn="base">
              <a:buFont typeface="Arial" panose="020B0604020202020204" pitchFamily="34" charset="0"/>
              <a:buChar char="•"/>
            </a:pPr>
            <a:r>
              <a:rPr lang="en-US" sz="17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Ryzen was chosen by 39%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predominantly by those who emphasized </a:t>
            </a:r>
            <a:r>
              <a:rPr lang="en-US" sz="17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Performance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sz="17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Price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and </a:t>
            </a:r>
            <a:r>
              <a:rPr lang="en-US" sz="17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Gaming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needs.</a:t>
            </a:r>
          </a:p>
          <a:p>
            <a:pPr marL="742950" lvl="1" indent="-285750" algn="just" rtl="0" fontAlgn="base">
              <a:buFont typeface="Arial" panose="020B0604020202020204" pitchFamily="34" charset="0"/>
              <a:buChar char="•"/>
            </a:pP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group showed a more value-driven and performance-aware decision-making process.</a:t>
            </a:r>
          </a:p>
          <a:p>
            <a:pPr marL="742950" lvl="1" indent="-285750" algn="just" rtl="0"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Interestingly, </a:t>
            </a:r>
            <a:r>
              <a:rPr lang="en-US" sz="17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Ryzen 5 and Ryzen 7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were the dominant choices—aligning with AMD's sweet spot for mobile CPUs in mid-range and high-efficiency segments.</a:t>
            </a:r>
          </a:p>
          <a:p>
            <a:pPr algn="just">
              <a:buNone/>
            </a:pPr>
            <a:r>
              <a:rPr lang="en-US" sz="17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Insight Gap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Among students who chose </a:t>
            </a:r>
            <a:r>
              <a:rPr lang="en-US" sz="17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Intel and cited "Price" or "Efficiency"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as deciding factors, there's a notable </a:t>
            </a:r>
            <a:r>
              <a:rPr lang="en-US" sz="17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information asymmetry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—indicating potential gaps in understanding AMD’s </a:t>
            </a:r>
            <a:r>
              <a:rPr lang="en-US" sz="17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performance-per-price advantage</a:t>
            </a:r>
            <a:r>
              <a:rPr lang="en-US" sz="170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especially in mobile APU segments.</a:t>
            </a:r>
            <a:endParaRPr lang="en-IN" sz="1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8F1797-0153-5230-787D-5CF97CCD7875}"/>
              </a:ext>
            </a:extLst>
          </p:cNvPr>
          <p:cNvSpPr txBox="1"/>
          <p:nvPr/>
        </p:nvSpPr>
        <p:spPr>
          <a:xfrm>
            <a:off x="594360" y="4972515"/>
            <a:ext cx="11273588" cy="1502976"/>
          </a:xfrm>
          <a:prstGeom prst="rect">
            <a:avLst/>
          </a:prstGeom>
          <a:solidFill>
            <a:srgbClr val="FFCCCC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Strategic Implication</a:t>
            </a:r>
            <a:endParaRPr lang="en-US" b="1" dirty="0">
              <a:effectLst/>
            </a:endParaRPr>
          </a:p>
          <a:p>
            <a:pPr algn="just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AMD’s brand perception still trails Intel in academic segments, despite offering a superior value proposition in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performance/price efficiency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especially for laptops. The data indicates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Intel’s edge is perceptual, not technical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—driven by inertia and marketing. There's a clear opportunity for AMD to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educate student buyers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on TDP efficiency, core/thread advantage, and APU graphics performance to close this perception gap.</a:t>
            </a:r>
            <a:endParaRPr lang="en-IN" dirty="0"/>
          </a:p>
        </p:txBody>
      </p:sp>
      <p:sp>
        <p:nvSpPr>
          <p:cNvPr id="25" name="Freeform 64">
            <a:extLst>
              <a:ext uri="{FF2B5EF4-FFF2-40B4-BE49-F238E27FC236}">
                <a16:creationId xmlns:a16="http://schemas.microsoft.com/office/drawing/2014/main" id="{037FE6A2-9C36-A802-CDE7-2B6F881E04F4}"/>
              </a:ext>
            </a:extLst>
          </p:cNvPr>
          <p:cNvSpPr/>
          <p:nvPr/>
        </p:nvSpPr>
        <p:spPr>
          <a:xfrm rot="1227990">
            <a:off x="-2130096" y="1419054"/>
            <a:ext cx="9885078" cy="9795213"/>
          </a:xfrm>
          <a:custGeom>
            <a:avLst/>
            <a:gdLst/>
            <a:ahLst/>
            <a:cxnLst/>
            <a:rect l="l" t="t" r="r" b="b"/>
            <a:pathLst>
              <a:path w="14827617" h="14692820">
                <a:moveTo>
                  <a:pt x="0" y="0"/>
                </a:moveTo>
                <a:lnTo>
                  <a:pt x="14827616" y="0"/>
                </a:lnTo>
                <a:lnTo>
                  <a:pt x="14827616" y="14692820"/>
                </a:lnTo>
                <a:lnTo>
                  <a:pt x="0" y="14692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816795AC-CD25-9E38-DE3F-9872D1FF8948}"/>
              </a:ext>
            </a:extLst>
          </p:cNvPr>
          <p:cNvSpPr/>
          <p:nvPr/>
        </p:nvSpPr>
        <p:spPr>
          <a:xfrm flipH="1" flipV="1">
            <a:off x="838200" y="1139177"/>
            <a:ext cx="11434729" cy="6649"/>
          </a:xfrm>
          <a:prstGeom prst="line">
            <a:avLst/>
          </a:prstGeom>
          <a:ln w="3810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3118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63717" y="329601"/>
            <a:ext cx="8375483" cy="13063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733"/>
              </a:lnSpc>
              <a:spcBef>
                <a:spcPct val="0"/>
              </a:spcBef>
            </a:pPr>
            <a:r>
              <a:rPr lang="en-US" sz="5866" b="1" dirty="0">
                <a:solidFill>
                  <a:srgbClr val="FFFFFF"/>
                </a:solidFill>
                <a:latin typeface="Gill Sans" panose="020B0802020104020203" pitchFamily="34" charset="0"/>
                <a:ea typeface="Safira March"/>
                <a:cs typeface="Safira March"/>
                <a:sym typeface="Safira March"/>
              </a:rPr>
              <a:t>THANK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161560-EDCC-7D2D-A1EC-F7AAD58E08E9}"/>
              </a:ext>
            </a:extLst>
          </p:cNvPr>
          <p:cNvSpPr txBox="1"/>
          <p:nvPr/>
        </p:nvSpPr>
        <p:spPr>
          <a:xfrm>
            <a:off x="313172" y="329601"/>
            <a:ext cx="114151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"In a market driven by perception, performance still speaks loudest."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4BFF57-BCCA-000D-A4BF-1AE979D2DD36}"/>
              </a:ext>
            </a:extLst>
          </p:cNvPr>
          <p:cNvSpPr txBox="1"/>
          <p:nvPr/>
        </p:nvSpPr>
        <p:spPr>
          <a:xfrm>
            <a:off x="2517732" y="5995357"/>
            <a:ext cx="10542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-  </a:t>
            </a:r>
            <a:r>
              <a:rPr lang="en-US" sz="24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Mansimar</a:t>
            </a:r>
            <a:r>
              <a:rPr lang="en-US" sz="2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Singh (2K22/EP/059) &amp; Gaurav Kapoor (2K22/EC/099)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FEE60-A511-C146-75D8-4C7E2BE243D6}"/>
              </a:ext>
            </a:extLst>
          </p:cNvPr>
          <p:cNvSpPr txBox="1"/>
          <p:nvPr/>
        </p:nvSpPr>
        <p:spPr>
          <a:xfrm>
            <a:off x="6964472" y="5626025"/>
            <a:ext cx="51173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8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Brains behind the bytes.</a:t>
            </a:r>
            <a:endParaRPr lang="en-I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519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657286" y="603099"/>
            <a:ext cx="9146713" cy="4721991"/>
          </a:xfrm>
          <a:custGeom>
            <a:avLst/>
            <a:gdLst/>
            <a:ahLst/>
            <a:cxnLst/>
            <a:rect l="l" t="t" r="r" b="b"/>
            <a:pathLst>
              <a:path w="13720069" h="7082986">
                <a:moveTo>
                  <a:pt x="0" y="0"/>
                </a:moveTo>
                <a:lnTo>
                  <a:pt x="13720069" y="0"/>
                </a:lnTo>
                <a:lnTo>
                  <a:pt x="13720069" y="7082986"/>
                </a:lnTo>
                <a:lnTo>
                  <a:pt x="0" y="70829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489310" y="342358"/>
            <a:ext cx="966317" cy="96631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804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67"/>
                </a:lnSpc>
              </a:pPr>
              <a:endParaRPr sz="1200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972469" y="4697590"/>
            <a:ext cx="966317" cy="96631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67"/>
                </a:lnSpc>
              </a:pPr>
              <a:endParaRPr sz="120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116920" y="342358"/>
            <a:ext cx="966317" cy="96631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79A61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67"/>
                </a:lnSpc>
              </a:pPr>
              <a:endParaRPr sz="120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24513" y="342358"/>
            <a:ext cx="966317" cy="96631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B804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67"/>
                </a:lnSpc>
              </a:pPr>
              <a:endParaRPr sz="120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76939" y="4697590"/>
            <a:ext cx="966317" cy="96631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67"/>
                </a:lnSpc>
              </a:pPr>
              <a:endParaRPr sz="120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013042" y="4697590"/>
            <a:ext cx="966317" cy="96631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37281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67"/>
                </a:lnSpc>
              </a:pPr>
              <a:endParaRPr sz="1200"/>
            </a:p>
          </p:txBody>
        </p:sp>
      </p:grpSp>
      <p:sp>
        <p:nvSpPr>
          <p:cNvPr id="22" name="Freeform 22"/>
          <p:cNvSpPr/>
          <p:nvPr/>
        </p:nvSpPr>
        <p:spPr>
          <a:xfrm>
            <a:off x="3712696" y="596916"/>
            <a:ext cx="519545" cy="457200"/>
          </a:xfrm>
          <a:custGeom>
            <a:avLst/>
            <a:gdLst/>
            <a:ahLst/>
            <a:cxnLst/>
            <a:rect l="l" t="t" r="r" b="b"/>
            <a:pathLst>
              <a:path w="779318" h="685800">
                <a:moveTo>
                  <a:pt x="0" y="0"/>
                </a:moveTo>
                <a:lnTo>
                  <a:pt x="779318" y="0"/>
                </a:lnTo>
                <a:lnTo>
                  <a:pt x="779318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400626" y="596916"/>
            <a:ext cx="398907" cy="457200"/>
          </a:xfrm>
          <a:custGeom>
            <a:avLst/>
            <a:gdLst/>
            <a:ahLst/>
            <a:cxnLst/>
            <a:rect l="l" t="t" r="r" b="b"/>
            <a:pathLst>
              <a:path w="598361" h="685800">
                <a:moveTo>
                  <a:pt x="0" y="0"/>
                </a:moveTo>
                <a:lnTo>
                  <a:pt x="598360" y="0"/>
                </a:lnTo>
                <a:lnTo>
                  <a:pt x="598360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843775" y="596916"/>
            <a:ext cx="527792" cy="457200"/>
          </a:xfrm>
          <a:custGeom>
            <a:avLst/>
            <a:gdLst/>
            <a:ahLst/>
            <a:cxnLst/>
            <a:rect l="l" t="t" r="r" b="b"/>
            <a:pathLst>
              <a:path w="791688" h="685800">
                <a:moveTo>
                  <a:pt x="0" y="0"/>
                </a:moveTo>
                <a:lnTo>
                  <a:pt x="791688" y="0"/>
                </a:lnTo>
                <a:lnTo>
                  <a:pt x="791688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5" name="Freeform 25"/>
          <p:cNvSpPr/>
          <p:nvPr/>
        </p:nvSpPr>
        <p:spPr>
          <a:xfrm>
            <a:off x="4216256" y="4952149"/>
            <a:ext cx="478743" cy="457200"/>
          </a:xfrm>
          <a:custGeom>
            <a:avLst/>
            <a:gdLst/>
            <a:ahLst/>
            <a:cxnLst/>
            <a:rect l="l" t="t" r="r" b="b"/>
            <a:pathLst>
              <a:path w="718115" h="685800">
                <a:moveTo>
                  <a:pt x="0" y="0"/>
                </a:moveTo>
                <a:lnTo>
                  <a:pt x="718115" y="0"/>
                </a:lnTo>
                <a:lnTo>
                  <a:pt x="718115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6" name="Freeform 26"/>
          <p:cNvSpPr/>
          <p:nvPr/>
        </p:nvSpPr>
        <p:spPr>
          <a:xfrm>
            <a:off x="7119782" y="4952149"/>
            <a:ext cx="480631" cy="457200"/>
          </a:xfrm>
          <a:custGeom>
            <a:avLst/>
            <a:gdLst/>
            <a:ahLst/>
            <a:cxnLst/>
            <a:rect l="l" t="t" r="r" b="b"/>
            <a:pathLst>
              <a:path w="720946" h="685800">
                <a:moveTo>
                  <a:pt x="0" y="0"/>
                </a:moveTo>
                <a:lnTo>
                  <a:pt x="720946" y="0"/>
                </a:lnTo>
                <a:lnTo>
                  <a:pt x="720946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7"/>
          <p:cNvSpPr/>
          <p:nvPr/>
        </p:nvSpPr>
        <p:spPr>
          <a:xfrm>
            <a:off x="10254295" y="4952149"/>
            <a:ext cx="483809" cy="457200"/>
          </a:xfrm>
          <a:custGeom>
            <a:avLst/>
            <a:gdLst/>
            <a:ahLst/>
            <a:cxnLst/>
            <a:rect l="l" t="t" r="r" b="b"/>
            <a:pathLst>
              <a:path w="725714" h="685800">
                <a:moveTo>
                  <a:pt x="0" y="0"/>
                </a:moveTo>
                <a:lnTo>
                  <a:pt x="725714" y="0"/>
                </a:lnTo>
                <a:lnTo>
                  <a:pt x="725714" y="685800"/>
                </a:lnTo>
                <a:lnTo>
                  <a:pt x="0" y="685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28" name="Group 28"/>
          <p:cNvGrpSpPr/>
          <p:nvPr/>
        </p:nvGrpSpPr>
        <p:grpSpPr>
          <a:xfrm>
            <a:off x="4280524" y="2456112"/>
            <a:ext cx="966317" cy="966317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D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67"/>
                </a:lnSpc>
              </a:pPr>
              <a:endParaRPr sz="1200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184994" y="2456112"/>
            <a:ext cx="966317" cy="966317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D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67"/>
                </a:lnSpc>
              </a:pPr>
              <a:endParaRPr sz="1200"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321096" y="2456112"/>
            <a:ext cx="966317" cy="966317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37281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867"/>
                </a:lnSpc>
              </a:pPr>
              <a:endParaRPr sz="1200"/>
            </a:p>
          </p:txBody>
        </p:sp>
      </p:grpSp>
      <p:sp>
        <p:nvSpPr>
          <p:cNvPr id="37" name="Freeform 37"/>
          <p:cNvSpPr/>
          <p:nvPr/>
        </p:nvSpPr>
        <p:spPr>
          <a:xfrm>
            <a:off x="4483143" y="2628744"/>
            <a:ext cx="585232" cy="564749"/>
          </a:xfrm>
          <a:custGeom>
            <a:avLst/>
            <a:gdLst/>
            <a:ahLst/>
            <a:cxnLst/>
            <a:rect l="l" t="t" r="r" b="b"/>
            <a:pathLst>
              <a:path w="877848" h="847123">
                <a:moveTo>
                  <a:pt x="0" y="0"/>
                </a:moveTo>
                <a:lnTo>
                  <a:pt x="877849" y="0"/>
                </a:lnTo>
                <a:lnTo>
                  <a:pt x="877849" y="847123"/>
                </a:lnTo>
                <a:lnTo>
                  <a:pt x="0" y="84712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7360097" y="2612556"/>
            <a:ext cx="619960" cy="619960"/>
          </a:xfrm>
          <a:custGeom>
            <a:avLst/>
            <a:gdLst/>
            <a:ahLst/>
            <a:cxnLst/>
            <a:rect l="l" t="t" r="r" b="b"/>
            <a:pathLst>
              <a:path w="929940" h="929940">
                <a:moveTo>
                  <a:pt x="0" y="0"/>
                </a:moveTo>
                <a:lnTo>
                  <a:pt x="929940" y="0"/>
                </a:lnTo>
                <a:lnTo>
                  <a:pt x="929940" y="929941"/>
                </a:lnTo>
                <a:lnTo>
                  <a:pt x="0" y="92994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</p:sp>
      <p:sp>
        <p:nvSpPr>
          <p:cNvPr id="39" name="Freeform 39"/>
          <p:cNvSpPr/>
          <p:nvPr/>
        </p:nvSpPr>
        <p:spPr>
          <a:xfrm>
            <a:off x="10509148" y="2671201"/>
            <a:ext cx="590214" cy="585787"/>
          </a:xfrm>
          <a:custGeom>
            <a:avLst/>
            <a:gdLst/>
            <a:ahLst/>
            <a:cxnLst/>
            <a:rect l="l" t="t" r="r" b="b"/>
            <a:pathLst>
              <a:path w="885321" h="878681">
                <a:moveTo>
                  <a:pt x="0" y="0"/>
                </a:moveTo>
                <a:lnTo>
                  <a:pt x="885321" y="0"/>
                </a:lnTo>
                <a:lnTo>
                  <a:pt x="885321" y="878681"/>
                </a:lnTo>
                <a:lnTo>
                  <a:pt x="0" y="87868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</p:sp>
      <p:sp>
        <p:nvSpPr>
          <p:cNvPr id="40" name="TextBox 40"/>
          <p:cNvSpPr txBox="1"/>
          <p:nvPr/>
        </p:nvSpPr>
        <p:spPr>
          <a:xfrm>
            <a:off x="2982150" y="1467425"/>
            <a:ext cx="1980637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b="1">
                <a:solidFill>
                  <a:srgbClr val="EEEE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1969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3166403" y="1784927"/>
            <a:ext cx="1980637" cy="198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200">
                <a:solidFill>
                  <a:srgbClr val="EEEEED"/>
                </a:solidFill>
                <a:latin typeface="Canva Sans"/>
                <a:ea typeface="Canva Sans"/>
                <a:cs typeface="Canva Sans"/>
                <a:sym typeface="Canva Sans"/>
              </a:rPr>
              <a:t>AMD founded in California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773364" y="3518267"/>
            <a:ext cx="1980637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b="1">
                <a:solidFill>
                  <a:srgbClr val="EEEE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2018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572030" y="3801436"/>
            <a:ext cx="2383304" cy="852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200">
                <a:solidFill>
                  <a:srgbClr val="EEEEED"/>
                </a:solidFill>
                <a:latin typeface="Canva Sans"/>
                <a:ea typeface="Canva Sans"/>
                <a:cs typeface="Canva Sans"/>
                <a:sym typeface="Canva Sans"/>
              </a:rPr>
              <a:t>Launches EPYC server CPUs, challenges Intel in data centers2020: Powers PS5 &amp; Xbox Series X with custom SoCs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609760" y="1416871"/>
            <a:ext cx="1980637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b="1">
                <a:solidFill>
                  <a:srgbClr val="EEEE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1982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609760" y="1788278"/>
            <a:ext cx="1980637" cy="41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200">
                <a:solidFill>
                  <a:srgbClr val="EEEEED"/>
                </a:solidFill>
                <a:latin typeface="Canva Sans"/>
                <a:ea typeface="Canva Sans"/>
                <a:cs typeface="Canva Sans"/>
                <a:sym typeface="Canva Sans"/>
              </a:rPr>
              <a:t>Partners with Intel to become second-source for x86 CPUs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117353" y="1390765"/>
            <a:ext cx="1980637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b="1">
                <a:solidFill>
                  <a:srgbClr val="EEEE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2003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117353" y="1762172"/>
            <a:ext cx="1980637" cy="41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80"/>
              </a:lnSpc>
            </a:pPr>
            <a:r>
              <a:rPr lang="en-US" sz="1200">
                <a:solidFill>
                  <a:srgbClr val="EEEEED"/>
                </a:solidFill>
                <a:latin typeface="Canva Sans"/>
                <a:ea typeface="Canva Sans"/>
                <a:cs typeface="Canva Sans"/>
                <a:sym typeface="Canva Sans"/>
              </a:rPr>
              <a:t>Launches AMD64 – first 64-bit x86 processor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677834" y="3518267"/>
            <a:ext cx="1980637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b="1">
                <a:solidFill>
                  <a:srgbClr val="EEEE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2017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600079" y="3801436"/>
            <a:ext cx="1980637" cy="634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200">
                <a:solidFill>
                  <a:srgbClr val="EEEEED"/>
                </a:solidFill>
                <a:latin typeface="Canva Sans"/>
                <a:ea typeface="Canva Sans"/>
                <a:cs typeface="Canva Sans"/>
                <a:sym typeface="Canva Sans"/>
              </a:rPr>
              <a:t>Releases Ryzen CPUs (Zen architecture) – major comeback in desktop market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813936" y="3518267"/>
            <a:ext cx="1980637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b="1">
                <a:solidFill>
                  <a:srgbClr val="EEEE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2006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747786" y="3801436"/>
            <a:ext cx="1980637" cy="416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200">
                <a:solidFill>
                  <a:srgbClr val="EEEEED"/>
                </a:solidFill>
                <a:latin typeface="Canva Sans"/>
                <a:ea typeface="Canva Sans"/>
                <a:cs typeface="Canva Sans"/>
                <a:sym typeface="Canva Sans"/>
              </a:rPr>
              <a:t>Acquires ATI Technologies, enters GPU market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465309" y="5879807"/>
            <a:ext cx="1980637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b="1">
                <a:solidFill>
                  <a:srgbClr val="EEEE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2022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465309" y="6251214"/>
            <a:ext cx="1980637" cy="634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200">
                <a:solidFill>
                  <a:srgbClr val="EEEEED"/>
                </a:solidFill>
                <a:latin typeface="Canva Sans"/>
                <a:ea typeface="Canva Sans"/>
                <a:cs typeface="Canva Sans"/>
                <a:sym typeface="Canva Sans"/>
              </a:rPr>
              <a:t>Acquires Xilinx, enters adaptive computing &amp; AI markets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416449" y="5879807"/>
            <a:ext cx="1980637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b="1">
                <a:solidFill>
                  <a:srgbClr val="EEEE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2023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6416449" y="6251214"/>
            <a:ext cx="1980637" cy="634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200">
                <a:solidFill>
                  <a:srgbClr val="EEEEED"/>
                </a:solidFill>
                <a:latin typeface="Canva Sans"/>
                <a:ea typeface="Canva Sans"/>
                <a:cs typeface="Canva Sans"/>
                <a:sym typeface="Canva Sans"/>
              </a:rPr>
              <a:t>Launches Ryzen 7000 &amp; EPYC Genoa, leads in efficiency &amp; core counts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9505881" y="5879807"/>
            <a:ext cx="1980637" cy="221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67"/>
              </a:lnSpc>
            </a:pPr>
            <a:r>
              <a:rPr lang="en-US" sz="1333" b="1">
                <a:solidFill>
                  <a:srgbClr val="EEEE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2024–2025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505881" y="6251214"/>
            <a:ext cx="1980637" cy="634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80"/>
              </a:lnSpc>
            </a:pPr>
            <a:r>
              <a:rPr lang="en-US" sz="1200">
                <a:solidFill>
                  <a:srgbClr val="EEEEED"/>
                </a:solidFill>
                <a:latin typeface="Canva Sans"/>
                <a:ea typeface="Canva Sans"/>
                <a:cs typeface="Canva Sans"/>
                <a:sym typeface="Canva Sans"/>
              </a:rPr>
              <a:t>Expands presence in AI, HPC, and data centre accelerators</a:t>
            </a:r>
          </a:p>
        </p:txBody>
      </p:sp>
      <p:sp>
        <p:nvSpPr>
          <p:cNvPr id="58" name="TextBox 58"/>
          <p:cNvSpPr txBox="1"/>
          <p:nvPr/>
        </p:nvSpPr>
        <p:spPr>
          <a:xfrm rot="-5400000">
            <a:off x="-1579480" y="2967290"/>
            <a:ext cx="5403519" cy="1006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87"/>
              </a:lnSpc>
            </a:pPr>
            <a:r>
              <a:rPr lang="en-US" sz="6134" b="1">
                <a:solidFill>
                  <a:srgbClr val="EEEEED"/>
                </a:solidFill>
                <a:latin typeface="Gill Sans Bold"/>
                <a:ea typeface="Gill Sans Bold"/>
                <a:cs typeface="Gill Sans Bold"/>
                <a:sym typeface="Gill Sans Bold"/>
              </a:rPr>
              <a:t>TIMELINE</a:t>
            </a:r>
          </a:p>
        </p:txBody>
      </p:sp>
      <p:sp>
        <p:nvSpPr>
          <p:cNvPr id="59" name="TextBox 59"/>
          <p:cNvSpPr txBox="1"/>
          <p:nvPr/>
        </p:nvSpPr>
        <p:spPr>
          <a:xfrm rot="-5400000">
            <a:off x="86067" y="3568885"/>
            <a:ext cx="3044823" cy="2467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147"/>
              </a:lnSpc>
            </a:pPr>
            <a:r>
              <a:rPr lang="en-US" sz="1533" b="1">
                <a:solidFill>
                  <a:srgbClr val="EEEEE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AMD Timeline – Key Milestones</a:t>
            </a:r>
          </a:p>
        </p:txBody>
      </p:sp>
    </p:spTree>
    <p:extLst>
      <p:ext uri="{BB962C8B-B14F-4D97-AF65-F5344CB8AC3E}">
        <p14:creationId xmlns:p14="http://schemas.microsoft.com/office/powerpoint/2010/main" val="1773109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64">
            <a:extLst>
              <a:ext uri="{FF2B5EF4-FFF2-40B4-BE49-F238E27FC236}">
                <a16:creationId xmlns:a16="http://schemas.microsoft.com/office/drawing/2014/main" id="{293292A4-3A13-B03A-177C-C24E174DF719}"/>
              </a:ext>
            </a:extLst>
          </p:cNvPr>
          <p:cNvSpPr/>
          <p:nvPr/>
        </p:nvSpPr>
        <p:spPr>
          <a:xfrm rot="1227990">
            <a:off x="-2276079" y="1419053"/>
            <a:ext cx="9885078" cy="9795213"/>
          </a:xfrm>
          <a:custGeom>
            <a:avLst/>
            <a:gdLst/>
            <a:ahLst/>
            <a:cxnLst/>
            <a:rect l="l" t="t" r="r" b="b"/>
            <a:pathLst>
              <a:path w="14827617" h="14692820">
                <a:moveTo>
                  <a:pt x="0" y="0"/>
                </a:moveTo>
                <a:lnTo>
                  <a:pt x="14827616" y="0"/>
                </a:lnTo>
                <a:lnTo>
                  <a:pt x="14827616" y="14692820"/>
                </a:lnTo>
                <a:lnTo>
                  <a:pt x="0" y="14692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3664B6-9AC9-F00A-D4BC-372D467A4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22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Gill Sans" panose="020B0802020104020203" pitchFamily="34" charset="0"/>
              </a:rPr>
              <a:t>PRICING CHARTS</a:t>
            </a:r>
            <a:endParaRPr lang="en-IN" b="1" dirty="0">
              <a:solidFill>
                <a:schemeClr val="bg1"/>
              </a:solidFill>
              <a:latin typeface="Gill Sans" panose="020B0802020104020203" pitchFamily="34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E824B3E2-C280-CDC3-19F0-2334046DAD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8399226"/>
              </p:ext>
            </p:extLst>
          </p:nvPr>
        </p:nvGraphicFramePr>
        <p:xfrm>
          <a:off x="838200" y="1472943"/>
          <a:ext cx="10963562" cy="4436049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{7DF18680-E054-41AD-8BC1-D1AEF772440D}</a:tableStyleId>
              </a:tblPr>
              <a:tblGrid>
                <a:gridCol w="2464053">
                  <a:extLst>
                    <a:ext uri="{9D8B030D-6E8A-4147-A177-3AD203B41FA5}">
                      <a16:colId xmlns:a16="http://schemas.microsoft.com/office/drawing/2014/main" val="162533548"/>
                    </a:ext>
                  </a:extLst>
                </a:gridCol>
                <a:gridCol w="2183888">
                  <a:extLst>
                    <a:ext uri="{9D8B030D-6E8A-4147-A177-3AD203B41FA5}">
                      <a16:colId xmlns:a16="http://schemas.microsoft.com/office/drawing/2014/main" val="924641887"/>
                    </a:ext>
                  </a:extLst>
                </a:gridCol>
                <a:gridCol w="1525487">
                  <a:extLst>
                    <a:ext uri="{9D8B030D-6E8A-4147-A177-3AD203B41FA5}">
                      <a16:colId xmlns:a16="http://schemas.microsoft.com/office/drawing/2014/main" val="1961089057"/>
                    </a:ext>
                  </a:extLst>
                </a:gridCol>
                <a:gridCol w="2765891">
                  <a:extLst>
                    <a:ext uri="{9D8B030D-6E8A-4147-A177-3AD203B41FA5}">
                      <a16:colId xmlns:a16="http://schemas.microsoft.com/office/drawing/2014/main" val="2413348800"/>
                    </a:ext>
                  </a:extLst>
                </a:gridCol>
                <a:gridCol w="2024243">
                  <a:extLst>
                    <a:ext uri="{9D8B030D-6E8A-4147-A177-3AD203B41FA5}">
                      <a16:colId xmlns:a16="http://schemas.microsoft.com/office/drawing/2014/main" val="3279183655"/>
                    </a:ext>
                  </a:extLst>
                </a:gridCol>
              </a:tblGrid>
              <a:tr h="287956"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u="none" strike="noStrike" dirty="0">
                          <a:effectLst/>
                        </a:rPr>
                        <a:t>Segment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u="none" strike="noStrike" dirty="0">
                          <a:effectLst/>
                        </a:rPr>
                        <a:t>Model 1 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Prices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u="none" strike="noStrike" dirty="0">
                          <a:effectLst/>
                        </a:rPr>
                        <a:t>Model 2 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Prices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883104"/>
                  </a:ext>
                </a:extLst>
              </a:tr>
              <a:tr h="43726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>
                          <a:effectLst/>
                        </a:rPr>
                        <a:t>Server / Data Center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</a:rPr>
                        <a:t>EPYC 9654 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</a:rPr>
                        <a:t>$11,805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</a:rPr>
                        <a:t>EPYC 8534P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</a:rPr>
                        <a:t>$4,950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9427705"/>
                  </a:ext>
                </a:extLst>
              </a:tr>
              <a:tr h="58124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effectLst/>
                        </a:rPr>
                        <a:t>Workstation / HEDT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 err="1">
                          <a:effectLst/>
                        </a:rPr>
                        <a:t>Threadripper</a:t>
                      </a:r>
                      <a:r>
                        <a:rPr lang="en-IN" sz="1800" u="none" strike="noStrike" dirty="0">
                          <a:effectLst/>
                        </a:rPr>
                        <a:t> PRO 7995WX 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</a:rPr>
                        <a:t>$10,000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 err="1">
                          <a:effectLst/>
                        </a:rPr>
                        <a:t>Threadripper</a:t>
                      </a:r>
                      <a:r>
                        <a:rPr lang="en-IN" sz="1800" u="none" strike="noStrike" dirty="0">
                          <a:effectLst/>
                        </a:rPr>
                        <a:t> 7970X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</a:rPr>
                        <a:t>$2,499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982085"/>
                  </a:ext>
                </a:extLst>
              </a:tr>
              <a:tr h="46926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>
                          <a:effectLst/>
                        </a:rPr>
                        <a:t>Desktop – High-End / Gaming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sng" strike="noStrike" dirty="0" err="1">
                          <a:effectLst/>
                        </a:rPr>
                        <a:t>Ryzen</a:t>
                      </a:r>
                      <a:r>
                        <a:rPr lang="en-IN" sz="1800" u="sng" strike="noStrike" dirty="0">
                          <a:effectLst/>
                        </a:rPr>
                        <a:t> 9 9950X</a:t>
                      </a:r>
                      <a:endParaRPr lang="en-IN" sz="18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sng" strike="noStrike" dirty="0">
                          <a:effectLst/>
                        </a:rPr>
                        <a:t>$649</a:t>
                      </a:r>
                      <a:endParaRPr lang="en-IN" sz="18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sng" strike="noStrike" dirty="0" err="1">
                          <a:effectLst/>
                        </a:rPr>
                        <a:t>Ryzen</a:t>
                      </a:r>
                      <a:r>
                        <a:rPr lang="en-IN" sz="1800" u="sng" strike="noStrike" dirty="0">
                          <a:effectLst/>
                        </a:rPr>
                        <a:t> 7 9800X3D</a:t>
                      </a:r>
                      <a:endParaRPr lang="en-IN" sz="18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sng" strike="noStrike" dirty="0">
                          <a:effectLst/>
                        </a:rPr>
                        <a:t>$472</a:t>
                      </a:r>
                      <a:endParaRPr lang="en-IN" sz="18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2770633"/>
                  </a:ext>
                </a:extLst>
              </a:tr>
              <a:tr h="46926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effectLst/>
                        </a:rPr>
                        <a:t>Desktop – Midrange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 err="1">
                          <a:effectLst/>
                        </a:rPr>
                        <a:t>Ryzen</a:t>
                      </a:r>
                      <a:r>
                        <a:rPr lang="en-IN" sz="1800" u="none" strike="noStrike" dirty="0">
                          <a:effectLst/>
                        </a:rPr>
                        <a:t> 7 9700X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</a:rPr>
                        <a:t>$318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sng" strike="noStrike" dirty="0" err="1">
                          <a:effectLst/>
                        </a:rPr>
                        <a:t>Ryzen</a:t>
                      </a:r>
                      <a:r>
                        <a:rPr lang="en-IN" sz="1800" u="sng" strike="noStrike" dirty="0">
                          <a:effectLst/>
                        </a:rPr>
                        <a:t> 5 9600X</a:t>
                      </a:r>
                      <a:endParaRPr lang="en-IN" sz="18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sng" strike="noStrike" dirty="0">
                          <a:effectLst/>
                        </a:rPr>
                        <a:t>$240</a:t>
                      </a:r>
                      <a:endParaRPr lang="en-IN" sz="18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343670"/>
                  </a:ext>
                </a:extLst>
              </a:tr>
              <a:tr h="46926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>
                          <a:effectLst/>
                        </a:rPr>
                        <a:t>Desktop – Entry-Level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sng" strike="noStrike" dirty="0" err="1">
                          <a:effectLst/>
                        </a:rPr>
                        <a:t>Ryzen</a:t>
                      </a:r>
                      <a:r>
                        <a:rPr lang="en-IN" sz="1800" u="sng" strike="noStrike" dirty="0">
                          <a:effectLst/>
                        </a:rPr>
                        <a:t> 3 4100</a:t>
                      </a:r>
                      <a:endParaRPr lang="en-IN" sz="18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sng" strike="noStrike" dirty="0">
                          <a:effectLst/>
                        </a:rPr>
                        <a:t>$99</a:t>
                      </a:r>
                      <a:endParaRPr lang="en-IN" sz="18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</a:rPr>
                        <a:t>Athlon 3000G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</a:rPr>
                        <a:t>$49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536892"/>
                  </a:ext>
                </a:extLst>
              </a:tr>
              <a:tr h="62390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>
                          <a:effectLst/>
                        </a:rPr>
                        <a:t>Mobile – High-End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sng" strike="noStrike" dirty="0" err="1">
                          <a:effectLst/>
                        </a:rPr>
                        <a:t>Ryzen</a:t>
                      </a:r>
                      <a:r>
                        <a:rPr lang="fr-FR" sz="1800" u="sng" strike="noStrike" dirty="0">
                          <a:effectLst/>
                        </a:rPr>
                        <a:t> 9 9955HX3D</a:t>
                      </a:r>
                      <a:endParaRPr lang="fr-FR" sz="18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sng" strike="noStrike" dirty="0">
                          <a:effectLst/>
                        </a:rPr>
                        <a:t>$650</a:t>
                      </a:r>
                      <a:endParaRPr lang="fr-FR" sz="18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 err="1">
                          <a:effectLst/>
                        </a:rPr>
                        <a:t>Ryzen</a:t>
                      </a:r>
                      <a:r>
                        <a:rPr lang="fr-FR" sz="1800" u="none" strike="noStrike" dirty="0">
                          <a:effectLst/>
                        </a:rPr>
                        <a:t> 9 8945HS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>
                          <a:effectLst/>
                        </a:rPr>
                        <a:t>$650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4557090"/>
                  </a:ext>
                </a:extLst>
              </a:tr>
              <a:tr h="437267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>
                          <a:effectLst/>
                        </a:rPr>
                        <a:t>Mobile – Mainstream</a:t>
                      </a:r>
                      <a:endParaRPr lang="en-IN" sz="1800" b="1" i="0" u="none" strike="noStrike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 err="1">
                          <a:effectLst/>
                        </a:rPr>
                        <a:t>Ryzen</a:t>
                      </a:r>
                      <a:r>
                        <a:rPr lang="fr-FR" sz="1800" u="none" strike="noStrike" dirty="0">
                          <a:effectLst/>
                        </a:rPr>
                        <a:t> 5 8645HS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>
                          <a:effectLst/>
                        </a:rPr>
                        <a:t>$350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 err="1">
                          <a:effectLst/>
                        </a:rPr>
                        <a:t>Ryzen</a:t>
                      </a:r>
                      <a:r>
                        <a:rPr lang="fr-FR" sz="1800" u="none" strike="noStrike" dirty="0">
                          <a:effectLst/>
                        </a:rPr>
                        <a:t> 3 7330U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>
                          <a:effectLst/>
                        </a:rPr>
                        <a:t>$250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767166"/>
                  </a:ext>
                </a:extLst>
              </a:tr>
              <a:tr h="57591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b="1" u="none" strike="noStrike" dirty="0">
                          <a:effectLst/>
                        </a:rPr>
                        <a:t>Mobile – Entry/Low Power</a:t>
                      </a:r>
                      <a:endParaRPr lang="en-IN" sz="1800" b="1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 err="1">
                          <a:effectLst/>
                        </a:rPr>
                        <a:t>Ryzen</a:t>
                      </a:r>
                      <a:r>
                        <a:rPr lang="en-IN" sz="1800" u="none" strike="noStrike" dirty="0">
                          <a:effectLst/>
                        </a:rPr>
                        <a:t> Z1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800" u="none" strike="noStrike" dirty="0">
                          <a:effectLst/>
                        </a:rPr>
                        <a:t>$200</a:t>
                      </a:r>
                      <a:endParaRPr lang="en-IN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 err="1">
                          <a:effectLst/>
                        </a:rPr>
                        <a:t>Athlon</a:t>
                      </a:r>
                      <a:r>
                        <a:rPr lang="fr-FR" sz="1800" u="none" strike="noStrike" dirty="0">
                          <a:effectLst/>
                        </a:rPr>
                        <a:t> Silver 7120U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u="none" strike="noStrike" dirty="0">
                          <a:effectLst/>
                        </a:rPr>
                        <a:t>$100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5333" marR="5333" marT="5333" marB="0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81350"/>
                  </a:ext>
                </a:extLst>
              </a:tr>
            </a:tbl>
          </a:graphicData>
        </a:graphic>
      </p:graphicFrame>
      <p:sp>
        <p:nvSpPr>
          <p:cNvPr id="4" name="AutoShape 21">
            <a:extLst>
              <a:ext uri="{FF2B5EF4-FFF2-40B4-BE49-F238E27FC236}">
                <a16:creationId xmlns:a16="http://schemas.microsoft.com/office/drawing/2014/main" id="{07198F46-3AA1-0C5E-8DA5-3879637154E0}"/>
              </a:ext>
            </a:extLst>
          </p:cNvPr>
          <p:cNvSpPr/>
          <p:nvPr/>
        </p:nvSpPr>
        <p:spPr>
          <a:xfrm flipH="1" flipV="1">
            <a:off x="732832" y="1191273"/>
            <a:ext cx="11695539" cy="3325"/>
          </a:xfrm>
          <a:prstGeom prst="line">
            <a:avLst/>
          </a:prstGeom>
          <a:ln w="57150">
            <a:solidFill>
              <a:schemeClr val="bg1"/>
            </a:solidFill>
            <a:headEnd type="none" w="sm" len="sm"/>
            <a:tailEnd type="none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3022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CCC60-54BC-4A0F-EF8F-563726FBB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8B004-B255-4B67-3767-08C15AE6C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1" y="170050"/>
            <a:ext cx="10515600" cy="1325563"/>
          </a:xfrm>
        </p:spPr>
        <p:txBody>
          <a:bodyPr/>
          <a:lstStyle/>
          <a:p>
            <a:r>
              <a:rPr lang="en-US" b="1" dirty="0">
                <a:latin typeface="Gill Sans" panose="020B0802020104020203" pitchFamily="34" charset="0"/>
              </a:rPr>
              <a:t>MARKET SHARE</a:t>
            </a:r>
            <a:endParaRPr lang="en-IN" b="1" dirty="0">
              <a:latin typeface="Gill Sans" panose="020B0802020104020203" pitchFamily="34" charset="0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854DBD7-BB9C-765F-F501-AF5277D943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3015125"/>
              </p:ext>
            </p:extLst>
          </p:nvPr>
        </p:nvGraphicFramePr>
        <p:xfrm>
          <a:off x="414021" y="1276648"/>
          <a:ext cx="11363957" cy="2321560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033087">
                  <a:extLst>
                    <a:ext uri="{9D8B030D-6E8A-4147-A177-3AD203B41FA5}">
                      <a16:colId xmlns:a16="http://schemas.microsoft.com/office/drawing/2014/main" val="657775191"/>
                    </a:ext>
                  </a:extLst>
                </a:gridCol>
                <a:gridCol w="1033087">
                  <a:extLst>
                    <a:ext uri="{9D8B030D-6E8A-4147-A177-3AD203B41FA5}">
                      <a16:colId xmlns:a16="http://schemas.microsoft.com/office/drawing/2014/main" val="1534866492"/>
                    </a:ext>
                  </a:extLst>
                </a:gridCol>
                <a:gridCol w="1033087">
                  <a:extLst>
                    <a:ext uri="{9D8B030D-6E8A-4147-A177-3AD203B41FA5}">
                      <a16:colId xmlns:a16="http://schemas.microsoft.com/office/drawing/2014/main" val="1892252293"/>
                    </a:ext>
                  </a:extLst>
                </a:gridCol>
                <a:gridCol w="1033087">
                  <a:extLst>
                    <a:ext uri="{9D8B030D-6E8A-4147-A177-3AD203B41FA5}">
                      <a16:colId xmlns:a16="http://schemas.microsoft.com/office/drawing/2014/main" val="289849339"/>
                    </a:ext>
                  </a:extLst>
                </a:gridCol>
                <a:gridCol w="1033087">
                  <a:extLst>
                    <a:ext uri="{9D8B030D-6E8A-4147-A177-3AD203B41FA5}">
                      <a16:colId xmlns:a16="http://schemas.microsoft.com/office/drawing/2014/main" val="1401537319"/>
                    </a:ext>
                  </a:extLst>
                </a:gridCol>
                <a:gridCol w="1033087">
                  <a:extLst>
                    <a:ext uri="{9D8B030D-6E8A-4147-A177-3AD203B41FA5}">
                      <a16:colId xmlns:a16="http://schemas.microsoft.com/office/drawing/2014/main" val="3701686257"/>
                    </a:ext>
                  </a:extLst>
                </a:gridCol>
                <a:gridCol w="1033087">
                  <a:extLst>
                    <a:ext uri="{9D8B030D-6E8A-4147-A177-3AD203B41FA5}">
                      <a16:colId xmlns:a16="http://schemas.microsoft.com/office/drawing/2014/main" val="2926132686"/>
                    </a:ext>
                  </a:extLst>
                </a:gridCol>
                <a:gridCol w="1033087">
                  <a:extLst>
                    <a:ext uri="{9D8B030D-6E8A-4147-A177-3AD203B41FA5}">
                      <a16:colId xmlns:a16="http://schemas.microsoft.com/office/drawing/2014/main" val="2397129428"/>
                    </a:ext>
                  </a:extLst>
                </a:gridCol>
                <a:gridCol w="1033087">
                  <a:extLst>
                    <a:ext uri="{9D8B030D-6E8A-4147-A177-3AD203B41FA5}">
                      <a16:colId xmlns:a16="http://schemas.microsoft.com/office/drawing/2014/main" val="2363925708"/>
                    </a:ext>
                  </a:extLst>
                </a:gridCol>
                <a:gridCol w="1033087">
                  <a:extLst>
                    <a:ext uri="{9D8B030D-6E8A-4147-A177-3AD203B41FA5}">
                      <a16:colId xmlns:a16="http://schemas.microsoft.com/office/drawing/2014/main" val="697367996"/>
                    </a:ext>
                  </a:extLst>
                </a:gridCol>
                <a:gridCol w="1033087">
                  <a:extLst>
                    <a:ext uri="{9D8B030D-6E8A-4147-A177-3AD203B41FA5}">
                      <a16:colId xmlns:a16="http://schemas.microsoft.com/office/drawing/2014/main" val="2995164410"/>
                    </a:ext>
                  </a:extLst>
                </a:gridCol>
              </a:tblGrid>
              <a:tr h="133350"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b="1" dirty="0">
                          <a:effectLst/>
                        </a:rPr>
                        <a:t>Segment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b="1" dirty="0">
                          <a:effectLst/>
                        </a:rPr>
                        <a:t>2024 Q1 Unit Share</a:t>
                      </a:r>
                    </a:p>
                  </a:txBody>
                  <a:tcPr marL="19050" marR="19050" marT="12700" marB="1270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b="1" dirty="0">
                          <a:effectLst/>
                        </a:rPr>
                        <a:t>2024 Q1 Revenue Share</a:t>
                      </a:r>
                    </a:p>
                  </a:txBody>
                  <a:tcPr marL="19050" marR="19050" marT="12700" marB="1270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b="1" dirty="0">
                          <a:effectLst/>
                        </a:rPr>
                        <a:t>2023 Q4 Unit Share</a:t>
                      </a:r>
                    </a:p>
                  </a:txBody>
                  <a:tcPr marL="19050" marR="19050" marT="12700" marB="1270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b="1">
                          <a:effectLst/>
                        </a:rPr>
                        <a:t>2023 Q4 Revenue Share</a:t>
                      </a:r>
                    </a:p>
                  </a:txBody>
                  <a:tcPr marL="19050" marR="19050" marT="12700" marB="1270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b="1">
                          <a:effectLst/>
                        </a:rPr>
                        <a:t>2023 Q1 Unit Share</a:t>
                      </a:r>
                    </a:p>
                  </a:txBody>
                  <a:tcPr marL="19050" marR="19050" marT="12700" marB="1270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b="1">
                          <a:effectLst/>
                        </a:rPr>
                        <a:t>2023 Q1 Revenue Share</a:t>
                      </a:r>
                    </a:p>
                  </a:txBody>
                  <a:tcPr marL="19050" marR="19050" marT="12700" marB="1270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b="1" dirty="0">
                          <a:effectLst/>
                        </a:rPr>
                        <a:t>Q/Q Unit Change</a:t>
                      </a:r>
                    </a:p>
                  </a:txBody>
                  <a:tcPr marL="19050" marR="19050" marT="12700" marB="1270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b="1">
                          <a:effectLst/>
                        </a:rPr>
                        <a:t>Y/Y Unit Change</a:t>
                      </a:r>
                    </a:p>
                  </a:txBody>
                  <a:tcPr marL="19050" marR="19050" marT="12700" marB="1270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b="1">
                          <a:effectLst/>
                        </a:rPr>
                        <a:t>Q/Q Revenue Change</a:t>
                      </a:r>
                    </a:p>
                  </a:txBody>
                  <a:tcPr marL="19050" marR="19050" marT="12700" marB="12700" anchor="b">
                    <a:solidFill>
                      <a:srgbClr val="DC73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>
                        <a:buNone/>
                      </a:pPr>
                      <a:r>
                        <a:rPr lang="en-IN" b="1">
                          <a:effectLst/>
                        </a:rPr>
                        <a:t>Y/Y Revenue Change</a:t>
                      </a:r>
                    </a:p>
                  </a:txBody>
                  <a:tcPr marL="0" marR="0" marT="12700" marB="12700" anchor="b">
                    <a:solidFill>
                      <a:srgbClr val="DC73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930461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Server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dirty="0">
                          <a:effectLst/>
                        </a:rPr>
                        <a:t>23.60%</a:t>
                      </a:r>
                    </a:p>
                  </a:txBody>
                  <a:tcPr marL="19050" marR="19050" marT="12700" marB="1270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dirty="0">
                          <a:effectLst/>
                        </a:rPr>
                        <a:t>33.00%</a:t>
                      </a:r>
                    </a:p>
                  </a:txBody>
                  <a:tcPr marL="19050" marR="19050" marT="12700" marB="1270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>
                          <a:effectLst/>
                        </a:rPr>
                        <a:t>23.10%</a:t>
                      </a:r>
                    </a:p>
                  </a:txBody>
                  <a:tcPr marL="19050" marR="19050" marT="12700" marB="1270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>
                          <a:effectLst/>
                        </a:rPr>
                        <a:t>31.80%</a:t>
                      </a:r>
                    </a:p>
                  </a:txBody>
                  <a:tcPr marL="19050" marR="19050" marT="12700" marB="1270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>
                          <a:effectLst/>
                        </a:rPr>
                        <a:t>18.00%</a:t>
                      </a:r>
                    </a:p>
                  </a:txBody>
                  <a:tcPr marL="19050" marR="19050" marT="12700" marB="1270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dirty="0">
                          <a:effectLst/>
                        </a:rPr>
                        <a:t>27.80%</a:t>
                      </a:r>
                    </a:p>
                  </a:txBody>
                  <a:tcPr marL="19050" marR="19050" marT="12700" marB="1270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dirty="0">
                          <a:effectLst/>
                        </a:rPr>
                        <a:t>0.5</a:t>
                      </a:r>
                    </a:p>
                  </a:txBody>
                  <a:tcPr marL="19050" marR="19050" marT="12700" marB="1270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>
                          <a:effectLst/>
                        </a:rPr>
                        <a:t>5.6</a:t>
                      </a:r>
                    </a:p>
                  </a:txBody>
                  <a:tcPr marL="19050" marR="19050" marT="12700" marB="1270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>
                          <a:effectLst/>
                        </a:rPr>
                        <a:t>1.2</a:t>
                      </a:r>
                    </a:p>
                  </a:txBody>
                  <a:tcPr marL="19050" marR="19050" marT="12700" marB="12700" anchor="b">
                    <a:solidFill>
                      <a:srgbClr val="DC73E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>
                          <a:effectLst/>
                        </a:rPr>
                        <a:t>5.2</a:t>
                      </a:r>
                    </a:p>
                  </a:txBody>
                  <a:tcPr marL="19050" marR="19050" marT="12700" marB="12700" anchor="b">
                    <a:solidFill>
                      <a:srgbClr val="DC73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124441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Desktop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>
                          <a:effectLst/>
                        </a:rPr>
                        <a:t>23.90%</a:t>
                      </a:r>
                    </a:p>
                  </a:txBody>
                  <a:tcPr marL="19050" marR="19050" marT="12700" marB="1270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dirty="0">
                          <a:effectLst/>
                        </a:rPr>
                        <a:t>19.20%</a:t>
                      </a:r>
                    </a:p>
                  </a:txBody>
                  <a:tcPr marL="19050" marR="19050" marT="12700" marB="1270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>
                          <a:effectLst/>
                        </a:rPr>
                        <a:t>19.80%</a:t>
                      </a:r>
                    </a:p>
                  </a:txBody>
                  <a:tcPr marL="19050" marR="19050" marT="12700" marB="1270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>
                          <a:effectLst/>
                        </a:rPr>
                        <a:t>15.90%</a:t>
                      </a:r>
                    </a:p>
                  </a:txBody>
                  <a:tcPr marL="19050" marR="19050" marT="12700" marB="1270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>
                          <a:effectLst/>
                        </a:rPr>
                        <a:t>19.20%</a:t>
                      </a:r>
                    </a:p>
                  </a:txBody>
                  <a:tcPr marL="19050" marR="19050" marT="12700" marB="1270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>
                          <a:effectLst/>
                        </a:rPr>
                        <a:t>15.40%</a:t>
                      </a:r>
                    </a:p>
                  </a:txBody>
                  <a:tcPr marL="19050" marR="19050" marT="12700" marB="1270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>
                          <a:effectLst/>
                        </a:rPr>
                        <a:t>4.1</a:t>
                      </a:r>
                    </a:p>
                  </a:txBody>
                  <a:tcPr marL="19050" marR="19050" marT="12700" marB="1270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>
                          <a:effectLst/>
                        </a:rPr>
                        <a:t>4.7</a:t>
                      </a:r>
                    </a:p>
                  </a:txBody>
                  <a:tcPr marL="19050" marR="19050" marT="12700" marB="1270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>
                          <a:effectLst/>
                        </a:rPr>
                        <a:t>3.3</a:t>
                      </a:r>
                    </a:p>
                  </a:txBody>
                  <a:tcPr marL="19050" marR="19050" marT="12700" marB="12700" anchor="b">
                    <a:solidFill>
                      <a:srgbClr val="DC73E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>
                          <a:effectLst/>
                        </a:rPr>
                        <a:t>3.8</a:t>
                      </a:r>
                    </a:p>
                  </a:txBody>
                  <a:tcPr marL="19050" marR="19050" marT="12700" marB="12700" anchor="b">
                    <a:solidFill>
                      <a:srgbClr val="DC73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8218686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Mobile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>
                          <a:effectLst/>
                        </a:rPr>
                        <a:t>19.30%</a:t>
                      </a:r>
                    </a:p>
                  </a:txBody>
                  <a:tcPr marL="19050" marR="19050" marT="12700" marB="1270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dirty="0">
                          <a:effectLst/>
                        </a:rPr>
                        <a:t>14.90%</a:t>
                      </a:r>
                    </a:p>
                  </a:txBody>
                  <a:tcPr marL="19050" marR="19050" marT="12700" marB="1270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>
                          <a:effectLst/>
                        </a:rPr>
                        <a:t>20.30%</a:t>
                      </a:r>
                    </a:p>
                  </a:txBody>
                  <a:tcPr marL="19050" marR="19050" marT="12700" marB="1270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>
                          <a:effectLst/>
                        </a:rPr>
                        <a:t>15.00%</a:t>
                      </a:r>
                    </a:p>
                  </a:txBody>
                  <a:tcPr marL="19050" marR="19050" marT="12700" marB="1270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>
                          <a:effectLst/>
                        </a:rPr>
                        <a:t>16.20%</a:t>
                      </a:r>
                    </a:p>
                  </a:txBody>
                  <a:tcPr marL="19050" marR="19050" marT="12700" marB="1270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>
                          <a:effectLst/>
                        </a:rPr>
                        <a:t>10.90%</a:t>
                      </a:r>
                    </a:p>
                  </a:txBody>
                  <a:tcPr marL="19050" marR="19050" marT="12700" marB="1270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>
                          <a:effectLst/>
                        </a:rPr>
                        <a:t>-1</a:t>
                      </a:r>
                    </a:p>
                  </a:txBody>
                  <a:tcPr marL="19050" marR="19050" marT="12700" marB="1270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>
                          <a:effectLst/>
                        </a:rPr>
                        <a:t>3.1</a:t>
                      </a:r>
                    </a:p>
                  </a:txBody>
                  <a:tcPr marL="19050" marR="19050" marT="12700" marB="1270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>
                          <a:effectLst/>
                        </a:rPr>
                        <a:t>-0.1</a:t>
                      </a:r>
                    </a:p>
                  </a:txBody>
                  <a:tcPr marL="19050" marR="19050" marT="12700" marB="12700" anchor="b">
                    <a:solidFill>
                      <a:srgbClr val="DC73E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>
                          <a:effectLst/>
                        </a:rPr>
                        <a:t>4</a:t>
                      </a:r>
                    </a:p>
                  </a:txBody>
                  <a:tcPr marL="19050" marR="19050" marT="12700" marB="12700" anchor="b">
                    <a:solidFill>
                      <a:srgbClr val="DC73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156748"/>
                  </a:ext>
                </a:extLst>
              </a:tr>
              <a:tr h="133350">
                <a:tc>
                  <a:txBody>
                    <a:bodyPr/>
                    <a:lstStyle/>
                    <a:p>
                      <a:pPr rtl="0" fontAlgn="b"/>
                      <a:r>
                        <a:rPr lang="en-IN">
                          <a:effectLst/>
                        </a:rPr>
                        <a:t>Total Client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dirty="0">
                          <a:effectLst/>
                        </a:rPr>
                        <a:t>20.60%</a:t>
                      </a:r>
                    </a:p>
                  </a:txBody>
                  <a:tcPr marL="19050" marR="19050" marT="12700" marB="1270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dirty="0">
                          <a:effectLst/>
                        </a:rPr>
                        <a:t>16.30%</a:t>
                      </a:r>
                    </a:p>
                  </a:txBody>
                  <a:tcPr marL="19050" marR="19050" marT="12700" marB="12700" anchor="b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dirty="0">
                          <a:effectLst/>
                        </a:rPr>
                        <a:t>20.20%</a:t>
                      </a:r>
                    </a:p>
                  </a:txBody>
                  <a:tcPr marL="19050" marR="19050" marT="12700" marB="1270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dirty="0">
                          <a:effectLst/>
                        </a:rPr>
                        <a:t>15.40%</a:t>
                      </a:r>
                    </a:p>
                  </a:txBody>
                  <a:tcPr marL="19050" marR="19050" marT="12700" marB="12700" anchor="b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dirty="0">
                          <a:effectLst/>
                        </a:rPr>
                        <a:t>17.00%</a:t>
                      </a:r>
                    </a:p>
                  </a:txBody>
                  <a:tcPr marL="19050" marR="19050" marT="12700" marB="1270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dirty="0">
                          <a:effectLst/>
                        </a:rPr>
                        <a:t>12.50%</a:t>
                      </a:r>
                    </a:p>
                  </a:txBody>
                  <a:tcPr marL="19050" marR="19050" marT="12700" marB="12700" anchor="b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dirty="0">
                          <a:effectLst/>
                        </a:rPr>
                        <a:t>0.4</a:t>
                      </a:r>
                    </a:p>
                  </a:txBody>
                  <a:tcPr marL="19050" marR="19050" marT="12700" marB="1270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dirty="0">
                          <a:effectLst/>
                        </a:rPr>
                        <a:t>3.6</a:t>
                      </a:r>
                    </a:p>
                  </a:txBody>
                  <a:tcPr marL="19050" marR="19050" marT="12700" marB="1270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dirty="0">
                          <a:effectLst/>
                        </a:rPr>
                        <a:t>1</a:t>
                      </a:r>
                    </a:p>
                  </a:txBody>
                  <a:tcPr marL="19050" marR="19050" marT="12700" marB="12700" anchor="b">
                    <a:solidFill>
                      <a:srgbClr val="DC73E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dirty="0">
                          <a:effectLst/>
                        </a:rPr>
                        <a:t>3.8</a:t>
                      </a:r>
                    </a:p>
                  </a:txBody>
                  <a:tcPr marL="19050" marR="19050" marT="12700" marB="12700" anchor="b">
                    <a:solidFill>
                      <a:srgbClr val="DC73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595483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E289AE2-01C2-F089-1D96-78B5B0A4D057}"/>
              </a:ext>
            </a:extLst>
          </p:cNvPr>
          <p:cNvSpPr txBox="1"/>
          <p:nvPr/>
        </p:nvSpPr>
        <p:spPr>
          <a:xfrm>
            <a:off x="315874" y="3899462"/>
            <a:ext cx="11560249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At a Glance: 2025 CPU Market Overview</a:t>
            </a:r>
            <a:endParaRPr lang="en-US" b="1" dirty="0">
              <a:effectLst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Market Position: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AMD ranks #2 globally in x86 CPUs with a 24.7% share, vs. Intel's 72.9% share.</a:t>
            </a:r>
            <a:endParaRPr lang="en-US" sz="1800" i="0" u="none" strike="noStrike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Growth Engines: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57% YoY surge in data center revenue, especially from EPYC and AI-optimized CPUs.</a:t>
            </a:r>
            <a:endParaRPr lang="en-US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Revenue Snapshot: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$7.4B revenue in Q1 2025, a strong +36% YoY growth.</a:t>
            </a:r>
            <a:endParaRPr lang="en-US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Competitive Context: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While AMD leads in DIY and is gaining in servers, Intel dominates overall with deep OEM channels and mobile PC 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Intel faces ~$1.3B YoY revenue decline, pressured by AMD's gains in data center and high-performance markets</a:t>
            </a:r>
            <a:endParaRPr lang="en-US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reeform 64">
            <a:extLst>
              <a:ext uri="{FF2B5EF4-FFF2-40B4-BE49-F238E27FC236}">
                <a16:creationId xmlns:a16="http://schemas.microsoft.com/office/drawing/2014/main" id="{B63C3970-2445-4519-2361-C4B966AF3CA0}"/>
              </a:ext>
            </a:extLst>
          </p:cNvPr>
          <p:cNvSpPr/>
          <p:nvPr/>
        </p:nvSpPr>
        <p:spPr>
          <a:xfrm rot="1227990">
            <a:off x="7357763" y="1310179"/>
            <a:ext cx="9885078" cy="9795213"/>
          </a:xfrm>
          <a:custGeom>
            <a:avLst/>
            <a:gdLst/>
            <a:ahLst/>
            <a:cxnLst/>
            <a:rect l="l" t="t" r="r" b="b"/>
            <a:pathLst>
              <a:path w="14827617" h="14692820">
                <a:moveTo>
                  <a:pt x="0" y="0"/>
                </a:moveTo>
                <a:lnTo>
                  <a:pt x="14827616" y="0"/>
                </a:lnTo>
                <a:lnTo>
                  <a:pt x="14827616" y="14692820"/>
                </a:lnTo>
                <a:lnTo>
                  <a:pt x="0" y="14692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534902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73360C05-C577-825A-BDC5-0B26F1F13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331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9D80F-DF14-BBDA-E67C-3F9814A4E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F95AE02-E4D8-26C0-F692-A3D0F36F787F}"/>
              </a:ext>
            </a:extLst>
          </p:cNvPr>
          <p:cNvSpPr txBox="1"/>
          <p:nvPr/>
        </p:nvSpPr>
        <p:spPr>
          <a:xfrm>
            <a:off x="768306" y="831706"/>
            <a:ext cx="9625301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00"/>
              </a:lnSpc>
            </a:pPr>
            <a:r>
              <a:rPr lang="en-US" sz="2400" b="1" dirty="0">
                <a:latin typeface="Gill Sans" panose="020B0802020104020203" pitchFamily="34" charset="0"/>
              </a:rPr>
              <a:t>Company Comparison –  </a:t>
            </a:r>
            <a:r>
              <a:rPr lang="en-US" sz="4400" b="1" dirty="0">
                <a:latin typeface="Gill Sans" panose="020B0802020104020203" pitchFamily="34" charset="0"/>
              </a:rPr>
              <a:t>AMD vs Intel</a:t>
            </a:r>
            <a:endParaRPr lang="en-US" sz="4400" dirty="0">
              <a:solidFill>
                <a:srgbClr val="655845"/>
              </a:solidFill>
              <a:latin typeface="Gill Sans" panose="020B0802020104020203" pitchFamily="34" charset="0"/>
              <a:ea typeface="Brasika"/>
              <a:cs typeface="Brasika"/>
              <a:sym typeface="Brasika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E177BDF1-FEF0-C539-9C4D-FCCA37A20407}"/>
              </a:ext>
            </a:extLst>
          </p:cNvPr>
          <p:cNvSpPr/>
          <p:nvPr/>
        </p:nvSpPr>
        <p:spPr>
          <a:xfrm flipH="1" flipV="1">
            <a:off x="768306" y="1414962"/>
            <a:ext cx="11434729" cy="6649"/>
          </a:xfrm>
          <a:prstGeom prst="line">
            <a:avLst/>
          </a:prstGeom>
          <a:ln w="3810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C082B66D-A8BA-1652-2AF1-520D47B6C878}"/>
              </a:ext>
            </a:extLst>
          </p:cNvPr>
          <p:cNvSpPr/>
          <p:nvPr/>
        </p:nvSpPr>
        <p:spPr>
          <a:xfrm flipV="1">
            <a:off x="11423693" y="-283595"/>
            <a:ext cx="0" cy="1598931"/>
          </a:xfrm>
          <a:prstGeom prst="line">
            <a:avLst/>
          </a:prstGeom>
          <a:ln w="3810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89BD916-E22F-2527-096C-2D29A7426DCC}"/>
              </a:ext>
            </a:extLst>
          </p:cNvPr>
          <p:cNvSpPr/>
          <p:nvPr/>
        </p:nvSpPr>
        <p:spPr>
          <a:xfrm>
            <a:off x="11243053" y="1240971"/>
            <a:ext cx="361280" cy="36128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AF512B1-E19F-BA5A-4957-C71527B6A5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494385"/>
              </p:ext>
            </p:extLst>
          </p:nvPr>
        </p:nvGraphicFramePr>
        <p:xfrm>
          <a:off x="641008" y="1825625"/>
          <a:ext cx="10909984" cy="3389216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2066011">
                  <a:extLst>
                    <a:ext uri="{9D8B030D-6E8A-4147-A177-3AD203B41FA5}">
                      <a16:colId xmlns:a16="http://schemas.microsoft.com/office/drawing/2014/main" val="1315284872"/>
                    </a:ext>
                  </a:extLst>
                </a:gridCol>
                <a:gridCol w="4240758">
                  <a:extLst>
                    <a:ext uri="{9D8B030D-6E8A-4147-A177-3AD203B41FA5}">
                      <a16:colId xmlns:a16="http://schemas.microsoft.com/office/drawing/2014/main" val="2237076914"/>
                    </a:ext>
                  </a:extLst>
                </a:gridCol>
                <a:gridCol w="4603215">
                  <a:extLst>
                    <a:ext uri="{9D8B030D-6E8A-4147-A177-3AD203B41FA5}">
                      <a16:colId xmlns:a16="http://schemas.microsoft.com/office/drawing/2014/main" val="3922545897"/>
                    </a:ext>
                  </a:extLst>
                </a:gridCol>
              </a:tblGrid>
              <a:tr h="14689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Aspect</a:t>
                      </a:r>
                      <a:endParaRPr lang="en-IN" sz="1800">
                        <a:effectLst/>
                      </a:endParaRPr>
                    </a:p>
                  </a:txBody>
                  <a:tcPr marL="40376" marR="40376" marT="40376" marB="40376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AMD</a:t>
                      </a:r>
                      <a:endParaRPr lang="en-IN" sz="1800" dirty="0">
                        <a:effectLst/>
                      </a:endParaRPr>
                    </a:p>
                  </a:txBody>
                  <a:tcPr marL="40376" marR="40376" marT="40376" marB="40376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Intel</a:t>
                      </a:r>
                      <a:endParaRPr lang="en-IN" sz="1800" dirty="0">
                        <a:effectLst/>
                      </a:endParaRPr>
                    </a:p>
                  </a:txBody>
                  <a:tcPr marL="40376" marR="40376" marT="40376" marB="40376"/>
                </a:tc>
                <a:extLst>
                  <a:ext uri="{0D108BD9-81ED-4DB2-BD59-A6C34878D82A}">
                    <a16:rowId xmlns:a16="http://schemas.microsoft.com/office/drawing/2014/main" val="889162347"/>
                  </a:ext>
                </a:extLst>
              </a:tr>
              <a:tr h="146891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Founded</a:t>
                      </a:r>
                      <a:endParaRPr lang="en-IN" sz="1800">
                        <a:effectLst/>
                      </a:endParaRPr>
                    </a:p>
                  </a:txBody>
                  <a:tcPr marL="40376" marR="40376" marT="40376" marB="403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1969</a:t>
                      </a:r>
                      <a:endParaRPr lang="en-IN" sz="1800" dirty="0">
                        <a:effectLst/>
                      </a:endParaRPr>
                    </a:p>
                  </a:txBody>
                  <a:tcPr marL="40376" marR="40376" marT="40376" marB="403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1968</a:t>
                      </a:r>
                      <a:endParaRPr lang="en-IN" sz="1800" dirty="0">
                        <a:effectLst/>
                      </a:endParaRPr>
                    </a:p>
                  </a:txBody>
                  <a:tcPr marL="40376" marR="40376" marT="40376" marB="40376"/>
                </a:tc>
                <a:extLst>
                  <a:ext uri="{0D108BD9-81ED-4DB2-BD59-A6C34878D82A}">
                    <a16:rowId xmlns:a16="http://schemas.microsoft.com/office/drawing/2014/main" val="3739050754"/>
                  </a:ext>
                </a:extLst>
              </a:tr>
              <a:tr h="260375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Business Model</a:t>
                      </a:r>
                      <a:endParaRPr lang="en-IN" sz="1800" dirty="0">
                        <a:effectLst/>
                      </a:endParaRPr>
                    </a:p>
                  </a:txBody>
                  <a:tcPr marL="40376" marR="40376" marT="40376" marB="403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Fabless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– relies on TSMC for chip production</a:t>
                      </a:r>
                      <a:endParaRPr lang="en-US" sz="1800" dirty="0">
                        <a:effectLst/>
                      </a:endParaRPr>
                    </a:p>
                  </a:txBody>
                  <a:tcPr marL="40376" marR="40376" marT="40376" marB="403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IDM (Integrated Device Manufacturer)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 – owns fabs</a:t>
                      </a:r>
                      <a:endParaRPr lang="en-US" sz="1800">
                        <a:effectLst/>
                      </a:endParaRPr>
                    </a:p>
                  </a:txBody>
                  <a:tcPr marL="40376" marR="40376" marT="40376" marB="40376"/>
                </a:tc>
                <a:extLst>
                  <a:ext uri="{0D108BD9-81ED-4DB2-BD59-A6C34878D82A}">
                    <a16:rowId xmlns:a16="http://schemas.microsoft.com/office/drawing/2014/main" val="2191843369"/>
                  </a:ext>
                </a:extLst>
              </a:tr>
              <a:tr h="146891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Employees</a:t>
                      </a:r>
                      <a:endParaRPr lang="en-IN" sz="1800">
                        <a:effectLst/>
                      </a:endParaRPr>
                    </a:p>
                  </a:txBody>
                  <a:tcPr marL="40376" marR="40376" marT="40376" marB="403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~25,000</a:t>
                      </a:r>
                      <a:endParaRPr lang="en-IN" sz="1800">
                        <a:effectLst/>
                      </a:endParaRPr>
                    </a:p>
                  </a:txBody>
                  <a:tcPr marL="40376" marR="40376" marT="40376" marB="403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~130,000</a:t>
                      </a:r>
                      <a:endParaRPr lang="en-IN" sz="1800">
                        <a:effectLst/>
                      </a:endParaRPr>
                    </a:p>
                  </a:txBody>
                  <a:tcPr marL="40376" marR="40376" marT="40376" marB="40376"/>
                </a:tc>
                <a:extLst>
                  <a:ext uri="{0D108BD9-81ED-4DB2-BD59-A6C34878D82A}">
                    <a16:rowId xmlns:a16="http://schemas.microsoft.com/office/drawing/2014/main" val="3004009098"/>
                  </a:ext>
                </a:extLst>
              </a:tr>
              <a:tr h="146891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Revenue (2024)</a:t>
                      </a:r>
                      <a:endParaRPr lang="en-IN" sz="1800">
                        <a:effectLst/>
                      </a:endParaRPr>
                    </a:p>
                  </a:txBody>
                  <a:tcPr marL="40376" marR="40376" marT="40376" marB="403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$23.5B</a:t>
                      </a:r>
                      <a:endParaRPr lang="en-IN" sz="1800" dirty="0">
                        <a:effectLst/>
                      </a:endParaRPr>
                    </a:p>
                  </a:txBody>
                  <a:tcPr marL="40376" marR="40376" marT="40376" marB="403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$58.4B</a:t>
                      </a:r>
                      <a:endParaRPr lang="en-IN" sz="1800">
                        <a:effectLst/>
                      </a:endParaRPr>
                    </a:p>
                  </a:txBody>
                  <a:tcPr marL="40376" marR="40376" marT="40376" marB="40376"/>
                </a:tc>
                <a:extLst>
                  <a:ext uri="{0D108BD9-81ED-4DB2-BD59-A6C34878D82A}">
                    <a16:rowId xmlns:a16="http://schemas.microsoft.com/office/drawing/2014/main" val="1405893523"/>
                  </a:ext>
                </a:extLst>
              </a:tr>
              <a:tr h="260375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CPU Strategy</a:t>
                      </a:r>
                      <a:endParaRPr lang="en-IN" sz="1800">
                        <a:effectLst/>
                      </a:endParaRPr>
                    </a:p>
                  </a:txBody>
                  <a:tcPr marL="40376" marR="40376" marT="40376" marB="403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High core count, better perf/watt, aggressive pricing</a:t>
                      </a:r>
                      <a:endParaRPr lang="en-US" sz="1800">
                        <a:effectLst/>
                      </a:endParaRPr>
                    </a:p>
                  </a:txBody>
                  <a:tcPr marL="40376" marR="40376" marT="40376" marB="403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Strong single-thread, AI integration, deep OEM ties</a:t>
                      </a:r>
                      <a:endParaRPr lang="en-US" sz="1800">
                        <a:effectLst/>
                      </a:endParaRPr>
                    </a:p>
                  </a:txBody>
                  <a:tcPr marL="40376" marR="40376" marT="40376" marB="40376"/>
                </a:tc>
                <a:extLst>
                  <a:ext uri="{0D108BD9-81ED-4DB2-BD59-A6C34878D82A}">
                    <a16:rowId xmlns:a16="http://schemas.microsoft.com/office/drawing/2014/main" val="934793451"/>
                  </a:ext>
                </a:extLst>
              </a:tr>
              <a:tr h="146891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Product Branding</a:t>
                      </a:r>
                      <a:endParaRPr lang="en-IN" sz="1800">
                        <a:effectLst/>
                      </a:endParaRPr>
                    </a:p>
                  </a:txBody>
                  <a:tcPr marL="40376" marR="40376" marT="40376" marB="403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Ryzen</a:t>
                      </a:r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 (consumer), </a:t>
                      </a: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EPYC</a:t>
                      </a:r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 (enterprise)</a:t>
                      </a:r>
                      <a:endParaRPr lang="en-IN" sz="1800">
                        <a:effectLst/>
                      </a:endParaRPr>
                    </a:p>
                  </a:txBody>
                  <a:tcPr marL="40376" marR="40376" marT="40376" marB="403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Core</a:t>
                      </a:r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 (consumer), </a:t>
                      </a: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Xeon</a:t>
                      </a:r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 (enterprise)</a:t>
                      </a:r>
                      <a:endParaRPr lang="en-IN" sz="1800">
                        <a:effectLst/>
                      </a:endParaRPr>
                    </a:p>
                  </a:txBody>
                  <a:tcPr marL="40376" marR="40376" marT="40376" marB="40376"/>
                </a:tc>
                <a:extLst>
                  <a:ext uri="{0D108BD9-81ED-4DB2-BD59-A6C34878D82A}">
                    <a16:rowId xmlns:a16="http://schemas.microsoft.com/office/drawing/2014/main" val="3356683764"/>
                  </a:ext>
                </a:extLst>
              </a:tr>
              <a:tr h="343727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Market Focus</a:t>
                      </a:r>
                      <a:endParaRPr lang="en-IN" sz="1800" dirty="0">
                        <a:effectLst/>
                      </a:endParaRPr>
                    </a:p>
                  </a:txBody>
                  <a:tcPr marL="40376" marR="40376" marT="40376" marB="403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Cloud, gaming, high-efficiency compute</a:t>
                      </a:r>
                      <a:endParaRPr lang="en-IN" sz="1800" dirty="0">
                        <a:effectLst/>
                      </a:endParaRPr>
                    </a:p>
                  </a:txBody>
                  <a:tcPr marL="40376" marR="40376" marT="40376" marB="403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Enterprise, mobile, AI PCs, large-scale OEMs</a:t>
                      </a:r>
                      <a:endParaRPr lang="en-IN" sz="1800" dirty="0">
                        <a:effectLst/>
                      </a:endParaRPr>
                    </a:p>
                  </a:txBody>
                  <a:tcPr marL="40376" marR="40376" marT="40376" marB="40376"/>
                </a:tc>
                <a:extLst>
                  <a:ext uri="{0D108BD9-81ED-4DB2-BD59-A6C34878D82A}">
                    <a16:rowId xmlns:a16="http://schemas.microsoft.com/office/drawing/2014/main" val="503151254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E7946E00-69FC-FDF1-FFFA-E48FE3CFD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997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739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3774A-62F4-D6DB-C7EE-5ACBE086F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33BC08D-45C1-12CE-6FBD-AD530C7B39F0}"/>
              </a:ext>
            </a:extLst>
          </p:cNvPr>
          <p:cNvSpPr txBox="1"/>
          <p:nvPr/>
        </p:nvSpPr>
        <p:spPr>
          <a:xfrm>
            <a:off x="752411" y="421043"/>
            <a:ext cx="9625301" cy="522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00"/>
              </a:lnSpc>
            </a:pPr>
            <a:r>
              <a:rPr lang="en-IN" sz="2400" b="1" dirty="0"/>
              <a:t> B2B Product Comparison – AMD EPYC vs Intel Xeon (2025)</a:t>
            </a:r>
            <a:endParaRPr lang="en-US" sz="2400" dirty="0">
              <a:solidFill>
                <a:srgbClr val="655845"/>
              </a:solidFill>
              <a:latin typeface="Gill Sans" panose="020B0802020104020203" pitchFamily="34" charset="0"/>
              <a:ea typeface="Brasika"/>
              <a:cs typeface="Brasika"/>
              <a:sym typeface="Brasika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F6D23F0-801D-A712-F722-D690FE50B02A}"/>
              </a:ext>
            </a:extLst>
          </p:cNvPr>
          <p:cNvSpPr/>
          <p:nvPr/>
        </p:nvSpPr>
        <p:spPr>
          <a:xfrm flipH="1" flipV="1">
            <a:off x="846248" y="918883"/>
            <a:ext cx="11434729" cy="6649"/>
          </a:xfrm>
          <a:prstGeom prst="line">
            <a:avLst/>
          </a:prstGeom>
          <a:ln w="3810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64" name="Freeform 64">
            <a:extLst>
              <a:ext uri="{FF2B5EF4-FFF2-40B4-BE49-F238E27FC236}">
                <a16:creationId xmlns:a16="http://schemas.microsoft.com/office/drawing/2014/main" id="{F6FB5DC4-A81F-933E-C5AE-85A72A475AD5}"/>
              </a:ext>
            </a:extLst>
          </p:cNvPr>
          <p:cNvSpPr/>
          <p:nvPr/>
        </p:nvSpPr>
        <p:spPr>
          <a:xfrm rot="1227990">
            <a:off x="-3658743" y="-798305"/>
            <a:ext cx="9885078" cy="9795213"/>
          </a:xfrm>
          <a:custGeom>
            <a:avLst/>
            <a:gdLst/>
            <a:ahLst/>
            <a:cxnLst/>
            <a:rect l="l" t="t" r="r" b="b"/>
            <a:pathLst>
              <a:path w="14827617" h="14692820">
                <a:moveTo>
                  <a:pt x="0" y="0"/>
                </a:moveTo>
                <a:lnTo>
                  <a:pt x="14827616" y="0"/>
                </a:lnTo>
                <a:lnTo>
                  <a:pt x="14827616" y="14692820"/>
                </a:lnTo>
                <a:lnTo>
                  <a:pt x="0" y="14692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56F3F88-09C2-015A-4EB5-C8C05B5E5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997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FB46A4-BFBD-4DD1-5430-21C7C57DD7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600011"/>
              </p:ext>
            </p:extLst>
          </p:nvPr>
        </p:nvGraphicFramePr>
        <p:xfrm>
          <a:off x="685917" y="1423372"/>
          <a:ext cx="10737776" cy="4855353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2483446">
                  <a:extLst>
                    <a:ext uri="{9D8B030D-6E8A-4147-A177-3AD203B41FA5}">
                      <a16:colId xmlns:a16="http://schemas.microsoft.com/office/drawing/2014/main" val="2440616936"/>
                    </a:ext>
                  </a:extLst>
                </a:gridCol>
                <a:gridCol w="3823433">
                  <a:extLst>
                    <a:ext uri="{9D8B030D-6E8A-4147-A177-3AD203B41FA5}">
                      <a16:colId xmlns:a16="http://schemas.microsoft.com/office/drawing/2014/main" val="770824285"/>
                    </a:ext>
                  </a:extLst>
                </a:gridCol>
                <a:gridCol w="4430897">
                  <a:extLst>
                    <a:ext uri="{9D8B030D-6E8A-4147-A177-3AD203B41FA5}">
                      <a16:colId xmlns:a16="http://schemas.microsoft.com/office/drawing/2014/main" val="1043486721"/>
                    </a:ext>
                  </a:extLst>
                </a:gridCol>
              </a:tblGrid>
              <a:tr h="41544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Metric</a:t>
                      </a:r>
                      <a:endParaRPr lang="en-IN" sz="1800">
                        <a:effectLst/>
                      </a:endParaRPr>
                    </a:p>
                  </a:txBody>
                  <a:tcPr marL="52923" marR="52923" marT="52923" marB="52923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AMD EPYC 9004 Series</a:t>
                      </a:r>
                      <a:endParaRPr lang="en-IN" sz="1800">
                        <a:effectLst/>
                      </a:endParaRPr>
                    </a:p>
                  </a:txBody>
                  <a:tcPr marL="52923" marR="52923" marT="52923" marB="52923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Intel Xeon 5th Gen (Emerald Rapids)</a:t>
                      </a:r>
                      <a:endParaRPr lang="en-US" sz="1800">
                        <a:effectLst/>
                      </a:endParaRPr>
                    </a:p>
                  </a:txBody>
                  <a:tcPr marL="52923" marR="52923" marT="52923" marB="52923"/>
                </a:tc>
                <a:extLst>
                  <a:ext uri="{0D108BD9-81ED-4DB2-BD59-A6C34878D82A}">
                    <a16:rowId xmlns:a16="http://schemas.microsoft.com/office/drawing/2014/main" val="3293126145"/>
                  </a:ext>
                </a:extLst>
              </a:tr>
              <a:tr h="415446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Max Cores / Threads</a:t>
                      </a:r>
                      <a:endParaRPr lang="en-IN" sz="1800">
                        <a:effectLst/>
                      </a:endParaRPr>
                    </a:p>
                  </a:txBody>
                  <a:tcPr marL="52923" marR="52923" marT="52923" marB="5292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Up to </a:t>
                      </a:r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128C / 256T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 (EPYC Bergamo)</a:t>
                      </a:r>
                      <a:endParaRPr lang="en-US" sz="1800">
                        <a:effectLst/>
                      </a:endParaRPr>
                    </a:p>
                  </a:txBody>
                  <a:tcPr marL="52923" marR="52923" marT="52923" marB="5292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Up to </a:t>
                      </a: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64C / 128T</a:t>
                      </a:r>
                      <a:endParaRPr lang="en-IN" sz="1800">
                        <a:effectLst/>
                      </a:endParaRPr>
                    </a:p>
                  </a:txBody>
                  <a:tcPr marL="52923" marR="52923" marT="52923" marB="52923"/>
                </a:tc>
                <a:extLst>
                  <a:ext uri="{0D108BD9-81ED-4DB2-BD59-A6C34878D82A}">
                    <a16:rowId xmlns:a16="http://schemas.microsoft.com/office/drawing/2014/main" val="4093265483"/>
                  </a:ext>
                </a:extLst>
              </a:tr>
              <a:tr h="385280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Process Node</a:t>
                      </a:r>
                      <a:endParaRPr lang="en-IN" sz="1800" dirty="0">
                        <a:effectLst/>
                      </a:endParaRPr>
                    </a:p>
                  </a:txBody>
                  <a:tcPr marL="52923" marR="52923" marT="52923" marB="5292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TSMC 5nm (N5)</a:t>
                      </a:r>
                      <a:endParaRPr lang="en-IN" sz="1800">
                        <a:effectLst/>
                      </a:endParaRPr>
                    </a:p>
                  </a:txBody>
                  <a:tcPr marL="52923" marR="52923" marT="52923" marB="5292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Intel 7</a:t>
                      </a:r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 (10nm Enhanced SuperFin)</a:t>
                      </a:r>
                      <a:endParaRPr lang="en-IN" sz="1800">
                        <a:effectLst/>
                      </a:endParaRPr>
                    </a:p>
                  </a:txBody>
                  <a:tcPr marL="52923" marR="52923" marT="52923" marB="52923"/>
                </a:tc>
                <a:extLst>
                  <a:ext uri="{0D108BD9-81ED-4DB2-BD59-A6C34878D82A}">
                    <a16:rowId xmlns:a16="http://schemas.microsoft.com/office/drawing/2014/main" val="4280974817"/>
                  </a:ext>
                </a:extLst>
              </a:tr>
              <a:tr h="264616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TDP Range</a:t>
                      </a:r>
                      <a:endParaRPr lang="en-IN" sz="1800">
                        <a:effectLst/>
                      </a:endParaRPr>
                    </a:p>
                  </a:txBody>
                  <a:tcPr marL="52923" marR="52923" marT="52923" marB="5292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200W – 400W</a:t>
                      </a:r>
                      <a:endParaRPr lang="en-IN" sz="1800">
                        <a:effectLst/>
                      </a:endParaRPr>
                    </a:p>
                  </a:txBody>
                  <a:tcPr marL="52923" marR="52923" marT="52923" marB="5292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185W – 350W</a:t>
                      </a:r>
                      <a:endParaRPr lang="en-IN" sz="1800">
                        <a:effectLst/>
                      </a:endParaRPr>
                    </a:p>
                  </a:txBody>
                  <a:tcPr marL="52923" marR="52923" marT="52923" marB="52923"/>
                </a:tc>
                <a:extLst>
                  <a:ext uri="{0D108BD9-81ED-4DB2-BD59-A6C34878D82A}">
                    <a16:rowId xmlns:a16="http://schemas.microsoft.com/office/drawing/2014/main" val="3912440319"/>
                  </a:ext>
                </a:extLst>
              </a:tr>
              <a:tr h="524997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Perf/Watt</a:t>
                      </a:r>
                      <a:endParaRPr lang="en-IN" sz="1800">
                        <a:effectLst/>
                      </a:endParaRPr>
                    </a:p>
                  </a:txBody>
                  <a:tcPr marL="52923" marR="52923" marT="52923" marB="5292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Leading efficiency in multi-core workloads</a:t>
                      </a:r>
                      <a:endParaRPr lang="en-US" sz="1800">
                        <a:effectLst/>
                      </a:endParaRPr>
                    </a:p>
                  </a:txBody>
                  <a:tcPr marL="52923" marR="52923" marT="52923" marB="5292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Optimized with DSA (Data Streaming Accelerator), AMX</a:t>
                      </a:r>
                      <a:endParaRPr lang="en-US" sz="1800">
                        <a:effectLst/>
                      </a:endParaRPr>
                    </a:p>
                  </a:txBody>
                  <a:tcPr marL="52923" marR="52923" marT="52923" marB="52923"/>
                </a:tc>
                <a:extLst>
                  <a:ext uri="{0D108BD9-81ED-4DB2-BD59-A6C34878D82A}">
                    <a16:rowId xmlns:a16="http://schemas.microsoft.com/office/drawing/2014/main" val="2919380078"/>
                  </a:ext>
                </a:extLst>
              </a:tr>
              <a:tr h="385280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Memory Channels</a:t>
                      </a:r>
                      <a:endParaRPr lang="en-IN" sz="1800">
                        <a:effectLst/>
                      </a:endParaRPr>
                    </a:p>
                  </a:txBody>
                  <a:tcPr marL="52923" marR="52923" marT="52923" marB="5292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12-channel DDR5</a:t>
                      </a:r>
                      <a:endParaRPr lang="en-IN" sz="1800">
                        <a:effectLst/>
                      </a:endParaRPr>
                    </a:p>
                  </a:txBody>
                  <a:tcPr marL="52923" marR="52923" marT="52923" marB="5292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8-channel DDR5</a:t>
                      </a:r>
                      <a:endParaRPr lang="en-IN" sz="1800">
                        <a:effectLst/>
                      </a:endParaRPr>
                    </a:p>
                  </a:txBody>
                  <a:tcPr marL="52923" marR="52923" marT="52923" marB="52923"/>
                </a:tc>
                <a:extLst>
                  <a:ext uri="{0D108BD9-81ED-4DB2-BD59-A6C34878D82A}">
                    <a16:rowId xmlns:a16="http://schemas.microsoft.com/office/drawing/2014/main" val="1990924536"/>
                  </a:ext>
                </a:extLst>
              </a:tr>
              <a:tr h="385280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PCIe Lanes</a:t>
                      </a:r>
                      <a:endParaRPr lang="en-IN" sz="1800">
                        <a:effectLst/>
                      </a:endParaRPr>
                    </a:p>
                  </a:txBody>
                  <a:tcPr marL="52923" marR="52923" marT="52923" marB="5292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Up to 160 lanes (PCIe Gen 5)</a:t>
                      </a:r>
                      <a:endParaRPr lang="en-US" sz="1800">
                        <a:effectLst/>
                      </a:endParaRPr>
                    </a:p>
                  </a:txBody>
                  <a:tcPr marL="52923" marR="52923" marT="52923" marB="5292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Up to 80 lanes (PCIe Gen 5)</a:t>
                      </a:r>
                      <a:endParaRPr lang="en-US" sz="1800">
                        <a:effectLst/>
                      </a:endParaRPr>
                    </a:p>
                  </a:txBody>
                  <a:tcPr marL="52923" marR="52923" marT="52923" marB="52923"/>
                </a:tc>
                <a:extLst>
                  <a:ext uri="{0D108BD9-81ED-4DB2-BD59-A6C34878D82A}">
                    <a16:rowId xmlns:a16="http://schemas.microsoft.com/office/drawing/2014/main" val="3763444958"/>
                  </a:ext>
                </a:extLst>
              </a:tr>
              <a:tr h="524997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Security Features</a:t>
                      </a:r>
                      <a:endParaRPr lang="en-IN" sz="1800">
                        <a:effectLst/>
                      </a:endParaRPr>
                    </a:p>
                  </a:txBody>
                  <a:tcPr marL="52923" marR="52923" marT="52923" marB="5292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SEV-SNP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, Secure Boot, Full Memory Encryption</a:t>
                      </a:r>
                      <a:endParaRPr lang="en-US" sz="1800">
                        <a:effectLst/>
                      </a:endParaRPr>
                    </a:p>
                  </a:txBody>
                  <a:tcPr marL="52923" marR="52923" marT="52923" marB="5292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SGX</a:t>
                      </a:r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TDX</a:t>
                      </a:r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AMX</a:t>
                      </a:r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 for AI acceleration &amp; secure enclaves</a:t>
                      </a:r>
                      <a:endParaRPr lang="en-IN" sz="1800">
                        <a:effectLst/>
                      </a:endParaRPr>
                    </a:p>
                  </a:txBody>
                  <a:tcPr marL="52923" marR="52923" marT="52923" marB="52923"/>
                </a:tc>
                <a:extLst>
                  <a:ext uri="{0D108BD9-81ED-4DB2-BD59-A6C34878D82A}">
                    <a16:rowId xmlns:a16="http://schemas.microsoft.com/office/drawing/2014/main" val="1953885950"/>
                  </a:ext>
                </a:extLst>
              </a:tr>
              <a:tr h="524997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Deployment Partners</a:t>
                      </a:r>
                      <a:endParaRPr lang="en-IN" sz="1800">
                        <a:effectLst/>
                      </a:endParaRPr>
                    </a:p>
                  </a:txBody>
                  <a:tcPr marL="52923" marR="52923" marT="52923" marB="5292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AWS, Microsoft Azure, Meta, Oracle</a:t>
                      </a:r>
                      <a:endParaRPr lang="en-IN" sz="1800">
                        <a:effectLst/>
                      </a:endParaRPr>
                    </a:p>
                  </a:txBody>
                  <a:tcPr marL="52923" marR="52923" marT="52923" marB="5292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Google Cloud, AWS, IBM, HPE, Dell</a:t>
                      </a:r>
                      <a:endParaRPr lang="en-IN" sz="1800">
                        <a:effectLst/>
                      </a:endParaRPr>
                    </a:p>
                  </a:txBody>
                  <a:tcPr marL="52923" marR="52923" marT="52923" marB="52923"/>
                </a:tc>
                <a:extLst>
                  <a:ext uri="{0D108BD9-81ED-4DB2-BD59-A6C34878D82A}">
                    <a16:rowId xmlns:a16="http://schemas.microsoft.com/office/drawing/2014/main" val="4195865593"/>
                  </a:ext>
                </a:extLst>
              </a:tr>
              <a:tr h="524997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Average Price (per CPU)</a:t>
                      </a:r>
                      <a:endParaRPr lang="en-IN" sz="1800">
                        <a:effectLst/>
                      </a:endParaRPr>
                    </a:p>
                  </a:txBody>
                  <a:tcPr marL="52923" marR="52923" marT="52923" marB="5292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800" b="1" u="none" strike="noStrike">
                          <a:solidFill>
                            <a:srgbClr val="000000"/>
                          </a:solidFill>
                          <a:effectLst/>
                        </a:rPr>
                        <a:t>$4,000 – $11,000</a:t>
                      </a:r>
                      <a:r>
                        <a:rPr lang="en-US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 (varies by core count &amp; TDP)</a:t>
                      </a:r>
                      <a:endParaRPr lang="en-US" sz="1800">
                        <a:effectLst/>
                      </a:endParaRPr>
                    </a:p>
                  </a:txBody>
                  <a:tcPr marL="52923" marR="52923" marT="52923" marB="5292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8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$2,500 – $10,000</a:t>
                      </a:r>
                      <a:r>
                        <a:rPr lang="en-US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(based on SKU and features)</a:t>
                      </a:r>
                      <a:endParaRPr lang="en-US" sz="1800" dirty="0">
                        <a:effectLst/>
                      </a:endParaRPr>
                    </a:p>
                  </a:txBody>
                  <a:tcPr marL="52923" marR="52923" marT="52923" marB="52923"/>
                </a:tc>
                <a:extLst>
                  <a:ext uri="{0D108BD9-81ED-4DB2-BD59-A6C34878D82A}">
                    <a16:rowId xmlns:a16="http://schemas.microsoft.com/office/drawing/2014/main" val="631648207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1573A810-F688-3847-F5F2-DDA4523EB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136313" y="1825625"/>
            <a:ext cx="4115945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F1688211-7D1D-6D4C-90CF-C0435E445345}"/>
              </a:ext>
            </a:extLst>
          </p:cNvPr>
          <p:cNvSpPr/>
          <p:nvPr/>
        </p:nvSpPr>
        <p:spPr>
          <a:xfrm flipV="1">
            <a:off x="11423693" y="-283596"/>
            <a:ext cx="0" cy="2640296"/>
          </a:xfrm>
          <a:prstGeom prst="line">
            <a:avLst/>
          </a:prstGeom>
          <a:ln w="38100" cap="flat">
            <a:solidFill>
              <a:schemeClr val="tx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EF2B5E4-CBCF-70DF-ACFF-9DECAEFF8F87}"/>
              </a:ext>
            </a:extLst>
          </p:cNvPr>
          <p:cNvSpPr/>
          <p:nvPr/>
        </p:nvSpPr>
        <p:spPr>
          <a:xfrm>
            <a:off x="11243053" y="744893"/>
            <a:ext cx="361280" cy="36128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20348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28ACB3-F964-8170-CF1D-9984580EE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90EAEA3-63D0-A313-DF1A-6759E8DE40AE}"/>
              </a:ext>
            </a:extLst>
          </p:cNvPr>
          <p:cNvSpPr txBox="1"/>
          <p:nvPr/>
        </p:nvSpPr>
        <p:spPr>
          <a:xfrm>
            <a:off x="752411" y="421043"/>
            <a:ext cx="9625301" cy="5221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600"/>
              </a:lnSpc>
            </a:pPr>
            <a:r>
              <a:rPr lang="en-IN" sz="2400" b="1" dirty="0"/>
              <a:t> B2C Product Comparison – AMD </a:t>
            </a:r>
            <a:r>
              <a:rPr lang="en-IN" sz="2400" b="1" dirty="0" err="1"/>
              <a:t>Ryzen</a:t>
            </a:r>
            <a:r>
              <a:rPr lang="en-IN" sz="2400" b="1" dirty="0"/>
              <a:t> vs Intel Core</a:t>
            </a:r>
            <a:endParaRPr lang="en-US" sz="2400" dirty="0">
              <a:solidFill>
                <a:srgbClr val="655845"/>
              </a:solidFill>
              <a:latin typeface="Gill Sans" panose="020B0802020104020203" pitchFamily="34" charset="0"/>
              <a:ea typeface="Brasika"/>
              <a:cs typeface="Brasika"/>
              <a:sym typeface="Brasika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438F87C-D429-3D7A-8DE7-DA33C0F540E9}"/>
              </a:ext>
            </a:extLst>
          </p:cNvPr>
          <p:cNvSpPr/>
          <p:nvPr/>
        </p:nvSpPr>
        <p:spPr>
          <a:xfrm flipH="1" flipV="1">
            <a:off x="846248" y="918883"/>
            <a:ext cx="11434729" cy="6649"/>
          </a:xfrm>
          <a:prstGeom prst="line">
            <a:avLst/>
          </a:prstGeom>
          <a:ln w="38100" cap="flat">
            <a:solidFill>
              <a:srgbClr val="65584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921BC1E0-CC4B-C9ED-DE6B-07F858A1962E}"/>
              </a:ext>
            </a:extLst>
          </p:cNvPr>
          <p:cNvSpPr/>
          <p:nvPr/>
        </p:nvSpPr>
        <p:spPr>
          <a:xfrm flipV="1">
            <a:off x="11423693" y="-283595"/>
            <a:ext cx="0" cy="1598931"/>
          </a:xfrm>
          <a:prstGeom prst="line">
            <a:avLst/>
          </a:prstGeom>
          <a:ln w="38100" cap="flat">
            <a:solidFill>
              <a:srgbClr val="65584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5F99125-E8A9-D0B7-1FA0-C1560364F624}"/>
              </a:ext>
            </a:extLst>
          </p:cNvPr>
          <p:cNvSpPr/>
          <p:nvPr/>
        </p:nvSpPr>
        <p:spPr>
          <a:xfrm>
            <a:off x="11243053" y="744893"/>
            <a:ext cx="361280" cy="361280"/>
          </a:xfrm>
          <a:custGeom>
            <a:avLst/>
            <a:gdLst/>
            <a:ahLst/>
            <a:cxnLst/>
            <a:rect l="l" t="t" r="r" b="b"/>
            <a:pathLst>
              <a:path w="541920" h="541920">
                <a:moveTo>
                  <a:pt x="0" y="0"/>
                </a:moveTo>
                <a:lnTo>
                  <a:pt x="541920" y="0"/>
                </a:lnTo>
                <a:lnTo>
                  <a:pt x="541920" y="541919"/>
                </a:lnTo>
                <a:lnTo>
                  <a:pt x="0" y="541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4" name="Freeform 64">
            <a:extLst>
              <a:ext uri="{FF2B5EF4-FFF2-40B4-BE49-F238E27FC236}">
                <a16:creationId xmlns:a16="http://schemas.microsoft.com/office/drawing/2014/main" id="{488748ED-B2D3-3F6E-26D3-B75E3F01D66B}"/>
              </a:ext>
            </a:extLst>
          </p:cNvPr>
          <p:cNvSpPr/>
          <p:nvPr/>
        </p:nvSpPr>
        <p:spPr>
          <a:xfrm rot="1227990">
            <a:off x="3936407" y="2341262"/>
            <a:ext cx="9885078" cy="9795213"/>
          </a:xfrm>
          <a:custGeom>
            <a:avLst/>
            <a:gdLst/>
            <a:ahLst/>
            <a:cxnLst/>
            <a:rect l="l" t="t" r="r" b="b"/>
            <a:pathLst>
              <a:path w="14827617" h="14692820">
                <a:moveTo>
                  <a:pt x="0" y="0"/>
                </a:moveTo>
                <a:lnTo>
                  <a:pt x="14827616" y="0"/>
                </a:lnTo>
                <a:lnTo>
                  <a:pt x="14827616" y="14692820"/>
                </a:lnTo>
                <a:lnTo>
                  <a:pt x="0" y="146928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85C0B01F-4111-FE23-836E-EA396746D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9975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7E7C8E7-F22A-3E99-5B8A-C04C3B9B0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136313" y="1825625"/>
            <a:ext cx="4115945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6800B09-5B5D-9B59-554F-C4D894EFBD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9472142"/>
              </p:ext>
            </p:extLst>
          </p:nvPr>
        </p:nvGraphicFramePr>
        <p:xfrm>
          <a:off x="807278" y="1457090"/>
          <a:ext cx="10577444" cy="4441394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2407159">
                  <a:extLst>
                    <a:ext uri="{9D8B030D-6E8A-4147-A177-3AD203B41FA5}">
                      <a16:colId xmlns:a16="http://schemas.microsoft.com/office/drawing/2014/main" val="1681564601"/>
                    </a:ext>
                  </a:extLst>
                </a:gridCol>
                <a:gridCol w="3865511">
                  <a:extLst>
                    <a:ext uri="{9D8B030D-6E8A-4147-A177-3AD203B41FA5}">
                      <a16:colId xmlns:a16="http://schemas.microsoft.com/office/drawing/2014/main" val="539454159"/>
                    </a:ext>
                  </a:extLst>
                </a:gridCol>
                <a:gridCol w="4304774">
                  <a:extLst>
                    <a:ext uri="{9D8B030D-6E8A-4147-A177-3AD203B41FA5}">
                      <a16:colId xmlns:a16="http://schemas.microsoft.com/office/drawing/2014/main" val="4287291108"/>
                    </a:ext>
                  </a:extLst>
                </a:gridCol>
              </a:tblGrid>
              <a:tr h="57438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Metric</a:t>
                      </a:r>
                      <a:endParaRPr lang="en-IN" sz="1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902" marR="57902" marT="57902" marB="57902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AMD Ryzen 7000/8000 Series</a:t>
                      </a:r>
                      <a:endParaRPr lang="en-IN" sz="18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902" marR="57902" marT="57902" marB="57902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Intel Core 14th Gen (Raptor Lake Refresh)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902" marR="57902" marT="57902" marB="57902"/>
                </a:tc>
                <a:extLst>
                  <a:ext uri="{0D108BD9-81ED-4DB2-BD59-A6C34878D82A}">
                    <a16:rowId xmlns:a16="http://schemas.microsoft.com/office/drawing/2014/main" val="3708300629"/>
                  </a:ext>
                </a:extLst>
              </a:tr>
              <a:tr h="454531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Top SKU</a:t>
                      </a:r>
                      <a:endParaRPr lang="en-IN" sz="1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902" marR="57902" marT="57902" marB="57902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Ryzen</a:t>
                      </a:r>
                      <a:r>
                        <a:rPr lang="en-IN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9 7950X / </a:t>
                      </a:r>
                      <a:r>
                        <a:rPr lang="en-IN" sz="18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Ryzen</a:t>
                      </a:r>
                      <a:r>
                        <a:rPr lang="en-IN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AI 9 HX 370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902" marR="57902" marT="57902" marB="57902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Core i9-14900K / Core Ultra 9</a:t>
                      </a:r>
                      <a:endParaRPr lang="it-IT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902" marR="57902" marT="57902" marB="57902"/>
                </a:tc>
                <a:extLst>
                  <a:ext uri="{0D108BD9-81ED-4DB2-BD59-A6C34878D82A}">
                    <a16:rowId xmlns:a16="http://schemas.microsoft.com/office/drawing/2014/main" val="2119176542"/>
                  </a:ext>
                </a:extLst>
              </a:tr>
              <a:tr h="574388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Core Architecture</a:t>
                      </a:r>
                      <a:endParaRPr lang="en-IN" sz="18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902" marR="57902" marT="57902" marB="57902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Zen 4 / Zen 5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902" marR="57902" marT="57902" marB="57902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nb-NO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Raptor Lake / Meteor Lake (Hybrid x86)</a:t>
                      </a:r>
                      <a:endParaRPr lang="nb-NO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902" marR="57902" marT="57902" marB="57902"/>
                </a:tc>
                <a:extLst>
                  <a:ext uri="{0D108BD9-81ED-4DB2-BD59-A6C34878D82A}">
                    <a16:rowId xmlns:a16="http://schemas.microsoft.com/office/drawing/2014/main" val="1196132270"/>
                  </a:ext>
                </a:extLst>
              </a:tr>
              <a:tr h="421527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Process Node</a:t>
                      </a:r>
                      <a:endParaRPr lang="en-IN" sz="18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902" marR="57902" marT="57902" marB="57902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5nm (TSMC)</a:t>
                      </a:r>
                      <a:endParaRPr lang="en-IN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902" marR="57902" marT="57902" marB="57902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Intel 7 (10nm class)</a:t>
                      </a:r>
                      <a:endParaRPr lang="en-IN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902" marR="57902" marT="57902" marB="57902"/>
                </a:tc>
                <a:extLst>
                  <a:ext uri="{0D108BD9-81ED-4DB2-BD59-A6C34878D82A}">
                    <a16:rowId xmlns:a16="http://schemas.microsoft.com/office/drawing/2014/main" val="433656757"/>
                  </a:ext>
                </a:extLst>
              </a:tr>
              <a:tr h="574388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Integrated Graphics</a:t>
                      </a:r>
                      <a:endParaRPr lang="en-IN" sz="1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902" marR="57902" marT="57902" marB="57902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RDNA 3 (select models), high iGPU perf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902" marR="57902" marT="57902" marB="57902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Intel Iris Xe / Arc iGPU (better AI integration)</a:t>
                      </a:r>
                      <a:endParaRPr lang="en-IN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902" marR="57902" marT="57902" marB="57902"/>
                </a:tc>
                <a:extLst>
                  <a:ext uri="{0D108BD9-81ED-4DB2-BD59-A6C34878D82A}">
                    <a16:rowId xmlns:a16="http://schemas.microsoft.com/office/drawing/2014/main" val="3914541175"/>
                  </a:ext>
                </a:extLst>
              </a:tr>
              <a:tr h="454531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AI Capability</a:t>
                      </a:r>
                      <a:endParaRPr lang="en-IN" sz="18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902" marR="57902" marT="57902" marB="57902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it-IT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Ryzen AI NPU (AI PCs ready)</a:t>
                      </a:r>
                      <a:endParaRPr lang="it-IT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902" marR="57902" marT="57902" marB="57902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Core Ultra series with integrated NPU</a:t>
                      </a:r>
                      <a:endParaRPr lang="en-US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902" marR="57902" marT="57902" marB="57902"/>
                </a:tc>
                <a:extLst>
                  <a:ext uri="{0D108BD9-81ED-4DB2-BD59-A6C34878D82A}">
                    <a16:rowId xmlns:a16="http://schemas.microsoft.com/office/drawing/2014/main" val="4114672842"/>
                  </a:ext>
                </a:extLst>
              </a:tr>
              <a:tr h="421527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Overclocking</a:t>
                      </a:r>
                      <a:endParaRPr lang="en-IN" sz="18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902" marR="57902" marT="57902" marB="57902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Supported via Ryzen Master</a:t>
                      </a:r>
                      <a:endParaRPr lang="en-IN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902" marR="57902" marT="57902" marB="57902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Supported via Intel XTU</a:t>
                      </a:r>
                      <a:endParaRPr lang="en-IN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902" marR="57902" marT="57902" marB="57902"/>
                </a:tc>
                <a:extLst>
                  <a:ext uri="{0D108BD9-81ED-4DB2-BD59-A6C34878D82A}">
                    <a16:rowId xmlns:a16="http://schemas.microsoft.com/office/drawing/2014/main" val="2881926674"/>
                  </a:ext>
                </a:extLst>
              </a:tr>
              <a:tr h="421527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>
                          <a:solidFill>
                            <a:schemeClr val="tx1"/>
                          </a:solidFill>
                          <a:effectLst/>
                        </a:rPr>
                        <a:t>TDP Range</a:t>
                      </a:r>
                      <a:endParaRPr lang="en-IN" sz="18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902" marR="57902" marT="57902" marB="57902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65W–170W</a:t>
                      </a:r>
                      <a:endParaRPr lang="en-IN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902" marR="57902" marT="57902" marB="57902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0" u="none" strike="noStrike">
                          <a:solidFill>
                            <a:schemeClr val="tx1"/>
                          </a:solidFill>
                          <a:effectLst/>
                        </a:rPr>
                        <a:t>65W–253W</a:t>
                      </a:r>
                      <a:endParaRPr lang="en-IN" sz="18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902" marR="57902" marT="57902" marB="57902"/>
                </a:tc>
                <a:extLst>
                  <a:ext uri="{0D108BD9-81ED-4DB2-BD59-A6C34878D82A}">
                    <a16:rowId xmlns:a16="http://schemas.microsoft.com/office/drawing/2014/main" val="3205398068"/>
                  </a:ext>
                </a:extLst>
              </a:tr>
              <a:tr h="454531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IN" sz="18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OEM Presence</a:t>
                      </a:r>
                      <a:endParaRPr lang="en-IN" sz="18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902" marR="57902" marT="57902" marB="57902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-ES" sz="180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Present</a:t>
                      </a:r>
                      <a:r>
                        <a:rPr lang="es-E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 in ASUS, Lenovo, Acer</a:t>
                      </a:r>
                      <a:endParaRPr lang="es-E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902" marR="57902" marT="57902" marB="57902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Dominant across Dell, HP, Lenovo, others</a:t>
                      </a:r>
                      <a:endParaRPr lang="en-US" sz="18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57902" marR="57902" marT="57902" marB="57902"/>
                </a:tc>
                <a:extLst>
                  <a:ext uri="{0D108BD9-81ED-4DB2-BD59-A6C34878D82A}">
                    <a16:rowId xmlns:a16="http://schemas.microsoft.com/office/drawing/2014/main" val="543348457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08494F61-668C-9692-6199-1A2579FD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913216" y="1825625"/>
            <a:ext cx="3699689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1840223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3.xml><?xml version="1.0" encoding="utf-8"?>
<a:theme xmlns:a="http://schemas.openxmlformats.org/drawingml/2006/main" name="Organic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1693</TotalTime>
  <Words>2406</Words>
  <Application>Microsoft Office PowerPoint</Application>
  <PresentationFormat>Widescreen</PresentationFormat>
  <Paragraphs>353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44" baseType="lpstr">
      <vt:lpstr>Aileron Ultra-Bold</vt:lpstr>
      <vt:lpstr>Arial</vt:lpstr>
      <vt:lpstr>Brasika</vt:lpstr>
      <vt:lpstr>Calibri</vt:lpstr>
      <vt:lpstr>Calibri Light</vt:lpstr>
      <vt:lpstr>Canva Sans</vt:lpstr>
      <vt:lpstr>Canva Sans Bold</vt:lpstr>
      <vt:lpstr>Cooper Hewitt</vt:lpstr>
      <vt:lpstr>Cooper Hewitt Bold</vt:lpstr>
      <vt:lpstr>Corbel</vt:lpstr>
      <vt:lpstr>Garamond</vt:lpstr>
      <vt:lpstr>Gill Sans</vt:lpstr>
      <vt:lpstr>Gill Sans Bold</vt:lpstr>
      <vt:lpstr>Helvetica World Bold</vt:lpstr>
      <vt:lpstr>Open Sauce Bold</vt:lpstr>
      <vt:lpstr>PT Sans</vt:lpstr>
      <vt:lpstr>PT Sans Bold</vt:lpstr>
      <vt:lpstr>Roboto</vt:lpstr>
      <vt:lpstr>Roboto Bold</vt:lpstr>
      <vt:lpstr>Segoe UI</vt:lpstr>
      <vt:lpstr>Office Theme</vt:lpstr>
      <vt:lpstr>Basis</vt:lpstr>
      <vt:lpstr>Organic</vt:lpstr>
      <vt:lpstr>PowerPoint Presentation</vt:lpstr>
      <vt:lpstr>COMPANY OVERVIEW</vt:lpstr>
      <vt:lpstr>PowerPoint Presentation</vt:lpstr>
      <vt:lpstr>PRICING CHARTS</vt:lpstr>
      <vt:lpstr>MARKET SHARE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GFORM SURVEY</vt:lpstr>
      <vt:lpstr>REVIEW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Vishal Kapoor</dc:creator>
  <cp:lastModifiedBy>Mansimar Singh</cp:lastModifiedBy>
  <cp:revision>5</cp:revision>
  <dcterms:created xsi:type="dcterms:W3CDTF">2025-06-24T06:30:28Z</dcterms:created>
  <dcterms:modified xsi:type="dcterms:W3CDTF">2025-07-02T12:47:28Z</dcterms:modified>
</cp:coreProperties>
</file>